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arlow" panose="00000500000000000000" pitchFamily="2" charset="0"/>
      <p:regular r:id="rId13"/>
    </p:embeddedFont>
    <p:embeddedFont>
      <p:font typeface="Barlow Bold" panose="020B0604020202020204" charset="0"/>
      <p:regular r:id="rId14"/>
    </p:embeddedFont>
    <p:embeddedFont>
      <p:font typeface="Open Sans" panose="020B0606030504020204" pitchFamily="34" charset="0"/>
      <p:regular r:id="rId15"/>
    </p:embeddedFont>
    <p:embeddedFont>
      <p:font typeface="Open Sans Bold" panose="020B0604020202020204" charset="0"/>
      <p:regular r:id="rId16"/>
    </p:embeddedFont>
    <p:embeddedFont>
      <p:font typeface="Roboto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04" t="-27556" r="-1923" b="-160"/>
            </a:stretch>
          </a:blipFill>
        </p:spPr>
        <p:txBody>
          <a:bodyPr/>
          <a:lstStyle/>
          <a:p>
            <a:endParaRPr lang="es-CL"/>
          </a:p>
        </p:txBody>
      </p:sp>
      <p:grpSp>
        <p:nvGrpSpPr>
          <p:cNvPr id="3" name="Group 3"/>
          <p:cNvGrpSpPr/>
          <p:nvPr/>
        </p:nvGrpSpPr>
        <p:grpSpPr>
          <a:xfrm>
            <a:off x="1019175" y="3433958"/>
            <a:ext cx="11815598" cy="5861384"/>
            <a:chOff x="0" y="0"/>
            <a:chExt cx="15754131" cy="7815178"/>
          </a:xfrm>
        </p:grpSpPr>
        <p:sp>
          <p:nvSpPr>
            <p:cNvPr id="4" name="TextBox 4"/>
            <p:cNvSpPr txBox="1"/>
            <p:nvPr/>
          </p:nvSpPr>
          <p:spPr>
            <a:xfrm>
              <a:off x="0" y="504825"/>
              <a:ext cx="15754131" cy="4409228"/>
            </a:xfrm>
            <a:prstGeom prst="rect">
              <a:avLst/>
            </a:prstGeom>
          </p:spPr>
          <p:txBody>
            <a:bodyPr lIns="0" tIns="0" rIns="0" bIns="0" rtlCol="0" anchor="t">
              <a:spAutoFit/>
            </a:bodyPr>
            <a:lstStyle/>
            <a:p>
              <a:pPr algn="l">
                <a:lnSpc>
                  <a:spcPts val="8607"/>
                </a:lnSpc>
              </a:pPr>
              <a:r>
                <a:rPr lang="en-US" sz="7824" b="1">
                  <a:solidFill>
                    <a:srgbClr val="FEFFFD"/>
                  </a:solidFill>
                  <a:latin typeface="Roboto Bold"/>
                  <a:ea typeface="Roboto Bold"/>
                  <a:cs typeface="Roboto Bold"/>
                  <a:sym typeface="Roboto Bold"/>
                </a:rPr>
                <a:t>PROPUESTA DE PROYECTO :</a:t>
              </a:r>
            </a:p>
            <a:p>
              <a:pPr algn="l">
                <a:lnSpc>
                  <a:spcPts val="8607"/>
                </a:lnSpc>
              </a:pPr>
              <a:r>
                <a:rPr lang="en-US" sz="7825" b="1">
                  <a:solidFill>
                    <a:srgbClr val="FEFFFD"/>
                  </a:solidFill>
                  <a:latin typeface="Roboto Bold"/>
                  <a:ea typeface="Roboto Bold"/>
                  <a:cs typeface="Roboto Bold"/>
                  <a:sym typeface="Roboto Bold"/>
                </a:rPr>
                <a:t>“MI ALMACEN”</a:t>
              </a:r>
            </a:p>
          </p:txBody>
        </p:sp>
        <p:sp>
          <p:nvSpPr>
            <p:cNvPr id="5" name="TextBox 5"/>
            <p:cNvSpPr txBox="1"/>
            <p:nvPr/>
          </p:nvSpPr>
          <p:spPr>
            <a:xfrm>
              <a:off x="0" y="5309468"/>
              <a:ext cx="15754131" cy="2505710"/>
            </a:xfrm>
            <a:prstGeom prst="rect">
              <a:avLst/>
            </a:prstGeom>
          </p:spPr>
          <p:txBody>
            <a:bodyPr lIns="0" tIns="0" rIns="0" bIns="0" rtlCol="0" anchor="t">
              <a:spAutoFit/>
            </a:bodyPr>
            <a:lstStyle/>
            <a:p>
              <a:pPr algn="l">
                <a:lnSpc>
                  <a:spcPts val="3779"/>
                </a:lnSpc>
              </a:pPr>
              <a:r>
                <a:rPr lang="en-US" sz="2700">
                  <a:solidFill>
                    <a:srgbClr val="FEFFFD"/>
                  </a:solidFill>
                  <a:latin typeface="Barlow"/>
                  <a:ea typeface="Barlow"/>
                  <a:cs typeface="Barlow"/>
                  <a:sym typeface="Barlow"/>
                </a:rPr>
                <a:t>Integrantes: </a:t>
              </a:r>
            </a:p>
            <a:p>
              <a:pPr algn="l">
                <a:lnSpc>
                  <a:spcPts val="3779"/>
                </a:lnSpc>
              </a:pPr>
              <a:r>
                <a:rPr lang="en-US" sz="2700">
                  <a:solidFill>
                    <a:srgbClr val="FEFFFD"/>
                  </a:solidFill>
                  <a:latin typeface="Barlow"/>
                  <a:ea typeface="Barlow"/>
                  <a:cs typeface="Barlow"/>
                  <a:sym typeface="Barlow"/>
                </a:rPr>
                <a:t>Simon carrasco</a:t>
              </a:r>
            </a:p>
            <a:p>
              <a:pPr algn="l">
                <a:lnSpc>
                  <a:spcPts val="3779"/>
                </a:lnSpc>
              </a:pPr>
              <a:r>
                <a:rPr lang="en-US" sz="2700">
                  <a:solidFill>
                    <a:srgbClr val="FEFFFD"/>
                  </a:solidFill>
                  <a:latin typeface="Barlow"/>
                  <a:ea typeface="Barlow"/>
                  <a:cs typeface="Barlow"/>
                  <a:sym typeface="Barlow"/>
                </a:rPr>
                <a:t>Almendra Pizarro </a:t>
              </a:r>
            </a:p>
            <a:p>
              <a:pPr algn="l">
                <a:lnSpc>
                  <a:spcPts val="3779"/>
                </a:lnSpc>
              </a:pPr>
              <a:r>
                <a:rPr lang="en-US" sz="2700">
                  <a:solidFill>
                    <a:srgbClr val="FEFFFD"/>
                  </a:solidFill>
                  <a:latin typeface="Barlow"/>
                  <a:ea typeface="Barlow"/>
                  <a:cs typeface="Barlow"/>
                  <a:sym typeface="Barlow"/>
                </a:rPr>
                <a:t>Benjamin Muñoz</a:t>
              </a:r>
            </a:p>
          </p:txBody>
        </p:sp>
      </p:grpSp>
      <p:sp>
        <p:nvSpPr>
          <p:cNvPr id="6" name="TextBox 6"/>
          <p:cNvSpPr txBox="1"/>
          <p:nvPr/>
        </p:nvSpPr>
        <p:spPr>
          <a:xfrm>
            <a:off x="11320883" y="5151165"/>
            <a:ext cx="3899156" cy="1417320"/>
          </a:xfrm>
          <a:prstGeom prst="rect">
            <a:avLst/>
          </a:prstGeom>
        </p:spPr>
        <p:txBody>
          <a:bodyPr lIns="0" tIns="0" rIns="0" bIns="0" rtlCol="0" anchor="t">
            <a:spAutoFit/>
          </a:bodyPr>
          <a:lstStyle/>
          <a:p>
            <a:pPr algn="just">
              <a:lnSpc>
                <a:spcPts val="3779"/>
              </a:lnSpc>
              <a:spcBef>
                <a:spcPct val="0"/>
              </a:spcBef>
            </a:pPr>
            <a:r>
              <a:rPr lang="en-US" sz="2700">
                <a:solidFill>
                  <a:srgbClr val="FEFFFD"/>
                </a:solidFill>
                <a:latin typeface="Barlow"/>
                <a:ea typeface="Barlow"/>
                <a:cs typeface="Barlow"/>
                <a:sym typeface="Barlow"/>
              </a:rPr>
              <a:t>Gestión de inventarios, ventas y pagos en línea para pequeños negocios.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63317"/>
            <a:ext cx="11271211" cy="9360367"/>
            <a:chOff x="0" y="0"/>
            <a:chExt cx="15028281" cy="12480489"/>
          </a:xfrm>
        </p:grpSpPr>
        <p:sp>
          <p:nvSpPr>
            <p:cNvPr id="3" name="TextBox 3"/>
            <p:cNvSpPr txBox="1"/>
            <p:nvPr/>
          </p:nvSpPr>
          <p:spPr>
            <a:xfrm>
              <a:off x="0" y="-123825"/>
              <a:ext cx="15028281" cy="1472700"/>
            </a:xfrm>
            <a:prstGeom prst="rect">
              <a:avLst/>
            </a:prstGeom>
          </p:spPr>
          <p:txBody>
            <a:bodyPr lIns="0" tIns="0" rIns="0" bIns="0" rtlCol="0" anchor="t">
              <a:spAutoFit/>
            </a:bodyPr>
            <a:lstStyle/>
            <a:p>
              <a:pPr marL="0" lvl="0" indent="0" algn="l">
                <a:lnSpc>
                  <a:spcPts val="9339"/>
                </a:lnSpc>
              </a:pPr>
              <a:r>
                <a:rPr lang="en-US" sz="6671" b="1">
                  <a:solidFill>
                    <a:srgbClr val="FFFFFF"/>
                  </a:solidFill>
                  <a:latin typeface="Open Sans Bold"/>
                  <a:ea typeface="Open Sans Bold"/>
                  <a:cs typeface="Open Sans Bold"/>
                  <a:sym typeface="Open Sans Bold"/>
                </a:rPr>
                <a:t>Planificación del Proyecto:</a:t>
              </a:r>
            </a:p>
          </p:txBody>
        </p:sp>
        <p:sp>
          <p:nvSpPr>
            <p:cNvPr id="4" name="AutoShape 4"/>
            <p:cNvSpPr/>
            <p:nvPr/>
          </p:nvSpPr>
          <p:spPr>
            <a:xfrm>
              <a:off x="0" y="3793607"/>
              <a:ext cx="15028281" cy="0"/>
            </a:xfrm>
            <a:prstGeom prst="line">
              <a:avLst/>
            </a:prstGeom>
            <a:ln w="12700" cap="rnd">
              <a:solidFill>
                <a:srgbClr val="FFFFFF">
                  <a:alpha val="34902"/>
                </a:srgbClr>
              </a:solidFill>
              <a:prstDash val="solid"/>
              <a:headEnd type="none" w="sm" len="sm"/>
              <a:tailEnd type="none" w="sm" len="sm"/>
            </a:ln>
          </p:spPr>
          <p:txBody>
            <a:bodyPr/>
            <a:lstStyle/>
            <a:p>
              <a:endParaRPr lang="es-CL"/>
            </a:p>
          </p:txBody>
        </p:sp>
        <p:sp>
          <p:nvSpPr>
            <p:cNvPr id="5" name="AutoShape 5"/>
            <p:cNvSpPr/>
            <p:nvPr/>
          </p:nvSpPr>
          <p:spPr>
            <a:xfrm>
              <a:off x="0" y="5688127"/>
              <a:ext cx="15028281" cy="0"/>
            </a:xfrm>
            <a:prstGeom prst="line">
              <a:avLst/>
            </a:prstGeom>
            <a:ln w="12700" cap="rnd">
              <a:solidFill>
                <a:srgbClr val="FFFFFF">
                  <a:alpha val="34902"/>
                </a:srgbClr>
              </a:solidFill>
              <a:prstDash val="solid"/>
              <a:headEnd type="none" w="sm" len="sm"/>
              <a:tailEnd type="none" w="sm" len="sm"/>
            </a:ln>
          </p:spPr>
          <p:txBody>
            <a:bodyPr/>
            <a:lstStyle/>
            <a:p>
              <a:endParaRPr lang="es-CL"/>
            </a:p>
          </p:txBody>
        </p:sp>
        <p:sp>
          <p:nvSpPr>
            <p:cNvPr id="6" name="AutoShape 6"/>
            <p:cNvSpPr/>
            <p:nvPr/>
          </p:nvSpPr>
          <p:spPr>
            <a:xfrm>
              <a:off x="0" y="8116047"/>
              <a:ext cx="15028281" cy="0"/>
            </a:xfrm>
            <a:prstGeom prst="line">
              <a:avLst/>
            </a:prstGeom>
            <a:ln w="12700" cap="rnd">
              <a:solidFill>
                <a:srgbClr val="FFFFFF">
                  <a:alpha val="34902"/>
                </a:srgbClr>
              </a:solidFill>
              <a:prstDash val="solid"/>
              <a:headEnd type="none" w="sm" len="sm"/>
              <a:tailEnd type="none" w="sm" len="sm"/>
            </a:ln>
          </p:spPr>
          <p:txBody>
            <a:bodyPr/>
            <a:lstStyle/>
            <a:p>
              <a:endParaRPr lang="es-CL"/>
            </a:p>
          </p:txBody>
        </p:sp>
        <p:sp>
          <p:nvSpPr>
            <p:cNvPr id="7" name="AutoShape 7"/>
            <p:cNvSpPr/>
            <p:nvPr/>
          </p:nvSpPr>
          <p:spPr>
            <a:xfrm>
              <a:off x="0" y="10579618"/>
              <a:ext cx="15028281" cy="0"/>
            </a:xfrm>
            <a:prstGeom prst="line">
              <a:avLst/>
            </a:prstGeom>
            <a:ln w="12700" cap="rnd">
              <a:solidFill>
                <a:srgbClr val="FFFFFF">
                  <a:alpha val="34902"/>
                </a:srgbClr>
              </a:solidFill>
              <a:prstDash val="solid"/>
              <a:headEnd type="none" w="sm" len="sm"/>
              <a:tailEnd type="none" w="sm" len="sm"/>
            </a:ln>
          </p:spPr>
          <p:txBody>
            <a:bodyPr/>
            <a:lstStyle/>
            <a:p>
              <a:endParaRPr lang="es-CL"/>
            </a:p>
          </p:txBody>
        </p:sp>
        <p:sp>
          <p:nvSpPr>
            <p:cNvPr id="8" name="AutoShape 8"/>
            <p:cNvSpPr/>
            <p:nvPr/>
          </p:nvSpPr>
          <p:spPr>
            <a:xfrm>
              <a:off x="0" y="12474139"/>
              <a:ext cx="15028281" cy="0"/>
            </a:xfrm>
            <a:prstGeom prst="line">
              <a:avLst/>
            </a:prstGeom>
            <a:ln w="12700" cap="rnd">
              <a:solidFill>
                <a:srgbClr val="FFFFFF">
                  <a:alpha val="34902"/>
                </a:srgbClr>
              </a:solidFill>
              <a:prstDash val="solid"/>
              <a:headEnd type="none" w="sm" len="sm"/>
              <a:tailEnd type="none" w="sm" len="sm"/>
            </a:ln>
          </p:spPr>
          <p:txBody>
            <a:bodyPr/>
            <a:lstStyle/>
            <a:p>
              <a:endParaRPr lang="es-CL"/>
            </a:p>
          </p:txBody>
        </p:sp>
        <p:sp>
          <p:nvSpPr>
            <p:cNvPr id="9" name="TextBox 9"/>
            <p:cNvSpPr txBox="1"/>
            <p:nvPr/>
          </p:nvSpPr>
          <p:spPr>
            <a:xfrm>
              <a:off x="0" y="2295033"/>
              <a:ext cx="15028281" cy="1016902"/>
            </a:xfrm>
            <a:prstGeom prst="rect">
              <a:avLst/>
            </a:prstGeom>
          </p:spPr>
          <p:txBody>
            <a:bodyPr lIns="0" tIns="0" rIns="0" bIns="0" rtlCol="0" anchor="t">
              <a:spAutoFit/>
            </a:bodyPr>
            <a:lstStyle/>
            <a:p>
              <a:pPr marL="0" lvl="0" indent="0" algn="l">
                <a:lnSpc>
                  <a:spcPts val="3203"/>
                </a:lnSpc>
              </a:pPr>
              <a:r>
                <a:rPr lang="en-US" sz="2002" b="1">
                  <a:solidFill>
                    <a:srgbClr val="FFFFFF"/>
                  </a:solidFill>
                  <a:latin typeface="Open Sans Bold"/>
                  <a:ea typeface="Open Sans Bold"/>
                  <a:cs typeface="Open Sans Bold"/>
                  <a:sym typeface="Open Sans Bold"/>
                </a:rPr>
                <a:t>Sprint 0: Fase de Planificación y Toma de Requerimientos: Definiremos los roles y las historias de usuario, y tomaremos los requerimientos funcionales del cliente.</a:t>
              </a:r>
            </a:p>
          </p:txBody>
        </p:sp>
        <p:sp>
          <p:nvSpPr>
            <p:cNvPr id="10" name="TextBox 10"/>
            <p:cNvSpPr txBox="1"/>
            <p:nvPr/>
          </p:nvSpPr>
          <p:spPr>
            <a:xfrm>
              <a:off x="0" y="4189553"/>
              <a:ext cx="15028281" cy="1016902"/>
            </a:xfrm>
            <a:prstGeom prst="rect">
              <a:avLst/>
            </a:prstGeom>
          </p:spPr>
          <p:txBody>
            <a:bodyPr lIns="0" tIns="0" rIns="0" bIns="0" rtlCol="0" anchor="t">
              <a:spAutoFit/>
            </a:bodyPr>
            <a:lstStyle/>
            <a:p>
              <a:pPr marL="0" lvl="0" indent="0" algn="l">
                <a:lnSpc>
                  <a:spcPts val="3203"/>
                </a:lnSpc>
              </a:pPr>
              <a:r>
                <a:rPr lang="en-US" sz="2002" b="1">
                  <a:solidFill>
                    <a:srgbClr val="FFFFFF"/>
                  </a:solidFill>
                  <a:latin typeface="Open Sans Bold"/>
                  <a:ea typeface="Open Sans Bold"/>
                  <a:cs typeface="Open Sans Bold"/>
                  <a:sym typeface="Open Sans Bold"/>
                </a:rPr>
                <a:t>Sprint 1: Fase de Diseño: Crearemos los mockups del sistema y los diagramas de casos de uso. Definiremos las interacciones del sistema utilizando Laravel.</a:t>
              </a:r>
            </a:p>
          </p:txBody>
        </p:sp>
        <p:sp>
          <p:nvSpPr>
            <p:cNvPr id="11" name="TextBox 11"/>
            <p:cNvSpPr txBox="1"/>
            <p:nvPr/>
          </p:nvSpPr>
          <p:spPr>
            <a:xfrm>
              <a:off x="0" y="6084074"/>
              <a:ext cx="15028281" cy="1550302"/>
            </a:xfrm>
            <a:prstGeom prst="rect">
              <a:avLst/>
            </a:prstGeom>
          </p:spPr>
          <p:txBody>
            <a:bodyPr lIns="0" tIns="0" rIns="0" bIns="0" rtlCol="0" anchor="t">
              <a:spAutoFit/>
            </a:bodyPr>
            <a:lstStyle/>
            <a:p>
              <a:pPr marL="0" lvl="0" indent="0" algn="l">
                <a:lnSpc>
                  <a:spcPts val="3203"/>
                </a:lnSpc>
              </a:pPr>
              <a:r>
                <a:rPr lang="en-US" sz="2002" b="1">
                  <a:solidFill>
                    <a:srgbClr val="FFFFFF"/>
                  </a:solidFill>
                  <a:latin typeface="Open Sans Bold"/>
                  <a:ea typeface="Open Sans Bold"/>
                  <a:cs typeface="Open Sans Bold"/>
                  <a:sym typeface="Open Sans Bold"/>
                </a:rPr>
                <a:t>Sprint 2: Fase de Desarrollo: Implementaremos las principales funcionalidades utilizando Laravel y MySQL para la gestión de inventarios, usuarios, y ventas. Se integrará la API de pagos de Transbank.</a:t>
              </a:r>
            </a:p>
          </p:txBody>
        </p:sp>
        <p:sp>
          <p:nvSpPr>
            <p:cNvPr id="12" name="TextBox 12"/>
            <p:cNvSpPr txBox="1"/>
            <p:nvPr/>
          </p:nvSpPr>
          <p:spPr>
            <a:xfrm>
              <a:off x="0" y="8511994"/>
              <a:ext cx="15028281" cy="1585953"/>
            </a:xfrm>
            <a:prstGeom prst="rect">
              <a:avLst/>
            </a:prstGeom>
          </p:spPr>
          <p:txBody>
            <a:bodyPr lIns="0" tIns="0" rIns="0" bIns="0" rtlCol="0" anchor="t">
              <a:spAutoFit/>
            </a:bodyPr>
            <a:lstStyle/>
            <a:p>
              <a:pPr marL="0" lvl="0" indent="0" algn="l">
                <a:lnSpc>
                  <a:spcPts val="3261"/>
                </a:lnSpc>
              </a:pPr>
              <a:r>
                <a:rPr lang="en-US" sz="2038" b="1">
                  <a:solidFill>
                    <a:srgbClr val="FFFFFF"/>
                  </a:solidFill>
                  <a:latin typeface="Open Sans Bold"/>
                  <a:ea typeface="Open Sans Bold"/>
                  <a:cs typeface="Open Sans Bold"/>
                  <a:sym typeface="Open Sans Bold"/>
                </a:rPr>
                <a:t>Sprint 3: Fase de Pruebas y Seguimiento: Realizaremos pruebas unitarias y de integración para asegurar que todos los módulos funcionen correctamente, utilizando las herramientas nativas de Laravel para testing.</a:t>
              </a:r>
            </a:p>
          </p:txBody>
        </p:sp>
        <p:sp>
          <p:nvSpPr>
            <p:cNvPr id="13" name="TextBox 13"/>
            <p:cNvSpPr txBox="1"/>
            <p:nvPr/>
          </p:nvSpPr>
          <p:spPr>
            <a:xfrm>
              <a:off x="0" y="10975565"/>
              <a:ext cx="15028281" cy="1016902"/>
            </a:xfrm>
            <a:prstGeom prst="rect">
              <a:avLst/>
            </a:prstGeom>
          </p:spPr>
          <p:txBody>
            <a:bodyPr lIns="0" tIns="0" rIns="0" bIns="0" rtlCol="0" anchor="t">
              <a:spAutoFit/>
            </a:bodyPr>
            <a:lstStyle/>
            <a:p>
              <a:pPr marL="0" lvl="0" indent="0" algn="l">
                <a:lnSpc>
                  <a:spcPts val="3203"/>
                </a:lnSpc>
              </a:pPr>
              <a:r>
                <a:rPr lang="en-US" sz="2002" b="1">
                  <a:solidFill>
                    <a:srgbClr val="FFFFFF"/>
                  </a:solidFill>
                  <a:latin typeface="Open Sans Bold"/>
                  <a:ea typeface="Open Sans Bold"/>
                  <a:cs typeface="Open Sans Bold"/>
                  <a:sym typeface="Open Sans Bold"/>
                </a:rPr>
                <a:t>Sprint 4: Fase de Cierre: Revisaremos el sistema completo, haremos ajustes finales y entregaremos la versión final del sistema al cliente, ofreciendo soporte y monitoreo.</a:t>
              </a:r>
            </a:p>
          </p:txBody>
        </p:sp>
      </p:grpSp>
      <p:sp>
        <p:nvSpPr>
          <p:cNvPr id="14" name="Freeform 14"/>
          <p:cNvSpPr/>
          <p:nvPr/>
        </p:nvSpPr>
        <p:spPr>
          <a:xfrm>
            <a:off x="13841983" y="0"/>
            <a:ext cx="4446017" cy="10287000"/>
          </a:xfrm>
          <a:custGeom>
            <a:avLst/>
            <a:gdLst/>
            <a:ahLst/>
            <a:cxnLst/>
            <a:rect l="l" t="t" r="r" b="b"/>
            <a:pathLst>
              <a:path w="4446017" h="10287000">
                <a:moveTo>
                  <a:pt x="0" y="0"/>
                </a:moveTo>
                <a:lnTo>
                  <a:pt x="4446017" y="0"/>
                </a:lnTo>
                <a:lnTo>
                  <a:pt x="4446017" y="10287000"/>
                </a:lnTo>
                <a:lnTo>
                  <a:pt x="0" y="10287000"/>
                </a:lnTo>
                <a:lnTo>
                  <a:pt x="0" y="0"/>
                </a:lnTo>
                <a:close/>
              </a:path>
            </a:pathLst>
          </a:custGeom>
          <a:blipFill>
            <a:blip r:embed="rId2"/>
            <a:stretch>
              <a:fillRect l="-123374" r="-123374"/>
            </a:stretch>
          </a:blipFill>
        </p:spPr>
        <p:txBody>
          <a:bodyPr/>
          <a:lstStyle/>
          <a:p>
            <a:endParaRPr lang="es-C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4709676"/>
            <a:ext cx="11011041" cy="1453369"/>
          </a:xfrm>
          <a:prstGeom prst="rect">
            <a:avLst/>
          </a:prstGeom>
        </p:spPr>
        <p:txBody>
          <a:bodyPr lIns="0" tIns="0" rIns="0" bIns="0" rtlCol="0" anchor="t">
            <a:spAutoFit/>
          </a:bodyPr>
          <a:lstStyle/>
          <a:p>
            <a:pPr marL="0" lvl="0" indent="0" algn="l">
              <a:lnSpc>
                <a:spcPts val="11437"/>
              </a:lnSpc>
              <a:spcBef>
                <a:spcPct val="0"/>
              </a:spcBef>
            </a:pPr>
            <a:r>
              <a:rPr lang="en-US" sz="9692" b="1">
                <a:solidFill>
                  <a:srgbClr val="FFFFFF"/>
                </a:solidFill>
                <a:latin typeface="Open Sans Bold"/>
                <a:ea typeface="Open Sans Bold"/>
                <a:cs typeface="Open Sans Bold"/>
                <a:sym typeface="Open Sans Bold"/>
              </a:rPr>
              <a:t>Muchas Gracias.</a:t>
            </a:r>
          </a:p>
        </p:txBody>
      </p:sp>
      <p:sp>
        <p:nvSpPr>
          <p:cNvPr id="3" name="Freeform 3"/>
          <p:cNvSpPr/>
          <p:nvPr/>
        </p:nvSpPr>
        <p:spPr>
          <a:xfrm rot="-3728054">
            <a:off x="12188614" y="-1989851"/>
            <a:ext cx="14944277" cy="14833373"/>
          </a:xfrm>
          <a:custGeom>
            <a:avLst/>
            <a:gdLst/>
            <a:ahLst/>
            <a:cxnLst/>
            <a:rect l="l" t="t" r="r" b="b"/>
            <a:pathLst>
              <a:path w="14944277" h="14833373">
                <a:moveTo>
                  <a:pt x="0" y="0"/>
                </a:moveTo>
                <a:lnTo>
                  <a:pt x="14944277" y="0"/>
                </a:lnTo>
                <a:lnTo>
                  <a:pt x="14944277" y="14833373"/>
                </a:lnTo>
                <a:lnTo>
                  <a:pt x="0" y="14833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descr="Storage Room"/>
          <p:cNvSpPr/>
          <p:nvPr/>
        </p:nvSpPr>
        <p:spPr>
          <a:xfrm>
            <a:off x="16180194" y="554053"/>
            <a:ext cx="1846549" cy="1846549"/>
          </a:xfrm>
          <a:custGeom>
            <a:avLst/>
            <a:gdLst/>
            <a:ahLst/>
            <a:cxnLst/>
            <a:rect l="l" t="t" r="r" b="b"/>
            <a:pathLst>
              <a:path w="1846549" h="1846549">
                <a:moveTo>
                  <a:pt x="0" y="0"/>
                </a:moveTo>
                <a:lnTo>
                  <a:pt x="1846549" y="0"/>
                </a:lnTo>
                <a:lnTo>
                  <a:pt x="1846549" y="1846549"/>
                </a:lnTo>
                <a:lnTo>
                  <a:pt x="0" y="1846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3" name="Group 3"/>
          <p:cNvGrpSpPr/>
          <p:nvPr/>
        </p:nvGrpSpPr>
        <p:grpSpPr>
          <a:xfrm>
            <a:off x="9707912" y="2400602"/>
            <a:ext cx="7201813" cy="1534975"/>
            <a:chOff x="0" y="0"/>
            <a:chExt cx="9602417" cy="2046634"/>
          </a:xfrm>
        </p:grpSpPr>
        <p:sp>
          <p:nvSpPr>
            <p:cNvPr id="4" name="TextBox 4"/>
            <p:cNvSpPr txBox="1"/>
            <p:nvPr/>
          </p:nvSpPr>
          <p:spPr>
            <a:xfrm>
              <a:off x="0" y="0"/>
              <a:ext cx="9602417" cy="1041400"/>
            </a:xfrm>
            <a:prstGeom prst="rect">
              <a:avLst/>
            </a:prstGeom>
          </p:spPr>
          <p:txBody>
            <a:bodyPr lIns="0" tIns="0" rIns="0" bIns="0" rtlCol="0" anchor="t">
              <a:spAutoFit/>
            </a:bodyPr>
            <a:lstStyle/>
            <a:p>
              <a:pPr marL="0" lvl="0" indent="0" algn="just">
                <a:lnSpc>
                  <a:spcPts val="6216"/>
                </a:lnSpc>
                <a:spcBef>
                  <a:spcPct val="0"/>
                </a:spcBef>
              </a:pPr>
              <a:r>
                <a:rPr lang="en-US" sz="5180" b="1">
                  <a:solidFill>
                    <a:srgbClr val="FFFFFF"/>
                  </a:solidFill>
                  <a:latin typeface="Open Sans Bold"/>
                  <a:ea typeface="Open Sans Bold"/>
                  <a:cs typeface="Open Sans Bold"/>
                  <a:sym typeface="Open Sans Bold"/>
                </a:rPr>
                <a:t>¿Por qué lo hacemos?</a:t>
              </a:r>
            </a:p>
          </p:txBody>
        </p:sp>
        <p:sp>
          <p:nvSpPr>
            <p:cNvPr id="5" name="TextBox 5"/>
            <p:cNvSpPr txBox="1"/>
            <p:nvPr/>
          </p:nvSpPr>
          <p:spPr>
            <a:xfrm>
              <a:off x="0" y="1408459"/>
              <a:ext cx="9602417" cy="638175"/>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FFFFFF"/>
                  </a:solidFill>
                  <a:latin typeface="Open Sans Bold"/>
                  <a:ea typeface="Open Sans Bold"/>
                  <a:cs typeface="Open Sans Bold"/>
                  <a:sym typeface="Open Sans Bold"/>
                </a:rPr>
                <a:t>El Problema</a:t>
              </a:r>
            </a:p>
          </p:txBody>
        </p:sp>
      </p:grpSp>
      <p:grpSp>
        <p:nvGrpSpPr>
          <p:cNvPr id="6" name="Group 6"/>
          <p:cNvGrpSpPr/>
          <p:nvPr/>
        </p:nvGrpSpPr>
        <p:grpSpPr>
          <a:xfrm>
            <a:off x="9919948" y="5106776"/>
            <a:ext cx="6777742" cy="3450816"/>
            <a:chOff x="0" y="0"/>
            <a:chExt cx="9036989" cy="4601088"/>
          </a:xfrm>
        </p:grpSpPr>
        <p:sp>
          <p:nvSpPr>
            <p:cNvPr id="7" name="TextBox 7"/>
            <p:cNvSpPr txBox="1"/>
            <p:nvPr/>
          </p:nvSpPr>
          <p:spPr>
            <a:xfrm>
              <a:off x="0" y="2990728"/>
              <a:ext cx="9036989" cy="1610360"/>
            </a:xfrm>
            <a:prstGeom prst="rect">
              <a:avLst/>
            </a:prstGeom>
          </p:spPr>
          <p:txBody>
            <a:bodyPr lIns="0" tIns="0" rIns="0" bIns="0" rtlCol="0" anchor="t">
              <a:spAutoFit/>
            </a:bodyPr>
            <a:lstStyle/>
            <a:p>
              <a:pPr marL="0" lvl="0" indent="0" algn="l">
                <a:lnSpc>
                  <a:spcPts val="3360"/>
                </a:lnSpc>
                <a:spcBef>
                  <a:spcPct val="0"/>
                </a:spcBef>
              </a:pPr>
              <a:r>
                <a:rPr lang="en-US" sz="2100" u="none">
                  <a:solidFill>
                    <a:srgbClr val="FFFFFF"/>
                  </a:solidFill>
                  <a:latin typeface="Open Sans"/>
                  <a:ea typeface="Open Sans"/>
                  <a:cs typeface="Open Sans"/>
                  <a:sym typeface="Open Sans"/>
                </a:rPr>
                <a:t>Importancia: La digitalización es clave para la supervivencia y éxito de los pequeños negocios en un mercado cada vez más competitivo.</a:t>
              </a:r>
            </a:p>
          </p:txBody>
        </p:sp>
        <p:sp>
          <p:nvSpPr>
            <p:cNvPr id="8" name="TextBox 8"/>
            <p:cNvSpPr txBox="1"/>
            <p:nvPr/>
          </p:nvSpPr>
          <p:spPr>
            <a:xfrm>
              <a:off x="0" y="-28575"/>
              <a:ext cx="9036989" cy="2529459"/>
            </a:xfrm>
            <a:prstGeom prst="rect">
              <a:avLst/>
            </a:prstGeom>
          </p:spPr>
          <p:txBody>
            <a:bodyPr lIns="0" tIns="0" rIns="0" bIns="0" rtlCol="0" anchor="t">
              <a:spAutoFit/>
            </a:bodyPr>
            <a:lstStyle/>
            <a:p>
              <a:pPr marL="0" lvl="0" indent="0" algn="just">
                <a:lnSpc>
                  <a:spcPts val="3003"/>
                </a:lnSpc>
              </a:pPr>
              <a:r>
                <a:rPr lang="en-US" sz="2310">
                  <a:solidFill>
                    <a:srgbClr val="FFFFFF"/>
                  </a:solidFill>
                  <a:latin typeface="Open Sans"/>
                  <a:ea typeface="Open Sans"/>
                  <a:cs typeface="Open Sans"/>
                  <a:sym typeface="Open Sans"/>
                </a:rPr>
                <a:t>Contexto: </a:t>
              </a:r>
            </a:p>
            <a:p>
              <a:pPr marL="0" lvl="0" indent="0" algn="just">
                <a:lnSpc>
                  <a:spcPts val="3003"/>
                </a:lnSpc>
              </a:pPr>
              <a:r>
                <a:rPr lang="en-US" sz="2310">
                  <a:solidFill>
                    <a:srgbClr val="FFFFFF"/>
                  </a:solidFill>
                  <a:latin typeface="Open Sans"/>
                  <a:ea typeface="Open Sans"/>
                  <a:cs typeface="Open Sans"/>
                  <a:sym typeface="Open Sans"/>
                </a:rPr>
                <a:t>Hoy en día, muchos pequeños comerciantes aún gestionan su inventario y ventas de forma manual, lo que genera ineficiencias, pérdidas por errores humanos y dificultad para escalar.</a:t>
              </a:r>
            </a:p>
          </p:txBody>
        </p:sp>
      </p:grpSp>
      <p:sp>
        <p:nvSpPr>
          <p:cNvPr id="9" name="Freeform 9"/>
          <p:cNvSpPr/>
          <p:nvPr/>
        </p:nvSpPr>
        <p:spPr>
          <a:xfrm>
            <a:off x="514350" y="2753701"/>
            <a:ext cx="8629650" cy="6504599"/>
          </a:xfrm>
          <a:custGeom>
            <a:avLst/>
            <a:gdLst/>
            <a:ahLst/>
            <a:cxnLst/>
            <a:rect l="l" t="t" r="r" b="b"/>
            <a:pathLst>
              <a:path w="8629650" h="6504599">
                <a:moveTo>
                  <a:pt x="0" y="0"/>
                </a:moveTo>
                <a:lnTo>
                  <a:pt x="8629650" y="0"/>
                </a:lnTo>
                <a:lnTo>
                  <a:pt x="8629650" y="6504599"/>
                </a:lnTo>
                <a:lnTo>
                  <a:pt x="0" y="6504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618057" y="1028700"/>
            <a:ext cx="6641243" cy="8229600"/>
          </a:xfrm>
          <a:custGeom>
            <a:avLst/>
            <a:gdLst/>
            <a:ahLst/>
            <a:cxnLst/>
            <a:rect l="l" t="t" r="r" b="b"/>
            <a:pathLst>
              <a:path w="6641243" h="8229600">
                <a:moveTo>
                  <a:pt x="0" y="0"/>
                </a:moveTo>
                <a:lnTo>
                  <a:pt x="6641243" y="0"/>
                </a:lnTo>
                <a:lnTo>
                  <a:pt x="6641243" y="8229600"/>
                </a:lnTo>
                <a:lnTo>
                  <a:pt x="0" y="8229600"/>
                </a:lnTo>
                <a:lnTo>
                  <a:pt x="0" y="0"/>
                </a:lnTo>
                <a:close/>
              </a:path>
            </a:pathLst>
          </a:custGeom>
          <a:blipFill>
            <a:blip r:embed="rId2"/>
            <a:stretch>
              <a:fillRect l="-31723" r="-88572"/>
            </a:stretch>
          </a:blipFill>
        </p:spPr>
        <p:txBody>
          <a:bodyPr/>
          <a:lstStyle/>
          <a:p>
            <a:endParaRPr lang="es-CL"/>
          </a:p>
        </p:txBody>
      </p:sp>
      <p:sp>
        <p:nvSpPr>
          <p:cNvPr id="3" name="TextBox 3"/>
          <p:cNvSpPr txBox="1"/>
          <p:nvPr/>
        </p:nvSpPr>
        <p:spPr>
          <a:xfrm>
            <a:off x="865654" y="1019175"/>
            <a:ext cx="6687186" cy="2162175"/>
          </a:xfrm>
          <a:prstGeom prst="rect">
            <a:avLst/>
          </a:prstGeom>
        </p:spPr>
        <p:txBody>
          <a:bodyPr lIns="0" tIns="0" rIns="0" bIns="0" rtlCol="0" anchor="t">
            <a:spAutoFit/>
          </a:bodyPr>
          <a:lstStyle/>
          <a:p>
            <a:pPr marL="0" lvl="0" indent="0" algn="l">
              <a:lnSpc>
                <a:spcPts val="8531"/>
              </a:lnSpc>
            </a:pPr>
            <a:r>
              <a:rPr lang="en-US" sz="7109" b="1">
                <a:solidFill>
                  <a:srgbClr val="FFFFFF"/>
                </a:solidFill>
                <a:latin typeface="Open Sans Bold"/>
                <a:ea typeface="Open Sans Bold"/>
                <a:cs typeface="Open Sans Bold"/>
                <a:sym typeface="Open Sans Bold"/>
              </a:rPr>
              <a:t>Nuestro  Cliente</a:t>
            </a:r>
          </a:p>
        </p:txBody>
      </p:sp>
      <p:sp>
        <p:nvSpPr>
          <p:cNvPr id="4" name="TextBox 4"/>
          <p:cNvSpPr txBox="1"/>
          <p:nvPr/>
        </p:nvSpPr>
        <p:spPr>
          <a:xfrm>
            <a:off x="865654" y="4292455"/>
            <a:ext cx="8155005" cy="4935705"/>
          </a:xfrm>
          <a:prstGeom prst="rect">
            <a:avLst/>
          </a:prstGeom>
        </p:spPr>
        <p:txBody>
          <a:bodyPr lIns="0" tIns="0" rIns="0" bIns="0" rtlCol="0" anchor="t">
            <a:spAutoFit/>
          </a:bodyPr>
          <a:lstStyle/>
          <a:p>
            <a:pPr marL="0" lvl="0" indent="0" algn="just">
              <a:lnSpc>
                <a:spcPts val="3053"/>
              </a:lnSpc>
              <a:spcBef>
                <a:spcPct val="0"/>
              </a:spcBef>
            </a:pPr>
            <a:r>
              <a:rPr lang="en-US" sz="2180">
                <a:solidFill>
                  <a:srgbClr val="FFFFFF"/>
                </a:solidFill>
                <a:latin typeface="Open Sans"/>
                <a:ea typeface="Open Sans"/>
                <a:cs typeface="Open Sans"/>
                <a:sym typeface="Open Sans"/>
              </a:rPr>
              <a:t>Almacén Don Goyo ha experimentado un notable crecimiento, pasando de ser una tienda pequeña y fácil de gestionar a un negocio de mayor tamaño. Debido a esta expansión, es fundamental optimizar la gestión de sus productos. Actualmente, nuestro cliente enfrenta dificultades en este aspecto, ya que la falta de una herramienta que le permita organizarse de manera eficiente ha provocado pérdidas de productos debido a vencimientos, así como una mala previsión en los pedidos, resultando en exceso o escasez de stock.</a:t>
            </a:r>
          </a:p>
          <a:p>
            <a:pPr marL="0" lvl="0" indent="0" algn="just">
              <a:lnSpc>
                <a:spcPts val="3053"/>
              </a:lnSpc>
              <a:spcBef>
                <a:spcPct val="0"/>
              </a:spcBef>
            </a:pPr>
            <a:r>
              <a:rPr lang="en-US" sz="2180">
                <a:solidFill>
                  <a:srgbClr val="FFFFFF"/>
                </a:solidFill>
                <a:latin typeface="Open Sans"/>
                <a:ea typeface="Open Sans"/>
                <a:cs typeface="Open Sans"/>
                <a:sym typeface="Open Sans"/>
              </a:rPr>
              <a:t>Por ello, le hemos ofrecido una solución que mejorará significativamente la organización y gestión de sus inventarios, ayudando a prevenir pérdidas y optimizando los pedidos de productos.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12700" y="3600450"/>
            <a:ext cx="18300700" cy="6686550"/>
            <a:chOff x="0" y="0"/>
            <a:chExt cx="4819937" cy="1761067"/>
          </a:xfrm>
        </p:grpSpPr>
        <p:sp>
          <p:nvSpPr>
            <p:cNvPr id="3" name="Freeform 3"/>
            <p:cNvSpPr/>
            <p:nvPr/>
          </p:nvSpPr>
          <p:spPr>
            <a:xfrm>
              <a:off x="0" y="0"/>
              <a:ext cx="4819938" cy="1761067"/>
            </a:xfrm>
            <a:custGeom>
              <a:avLst/>
              <a:gdLst/>
              <a:ahLst/>
              <a:cxnLst/>
              <a:rect l="l" t="t" r="r" b="b"/>
              <a:pathLst>
                <a:path w="4819938" h="1761067">
                  <a:moveTo>
                    <a:pt x="0" y="0"/>
                  </a:moveTo>
                  <a:lnTo>
                    <a:pt x="4819938" y="0"/>
                  </a:lnTo>
                  <a:lnTo>
                    <a:pt x="4819938" y="1761067"/>
                  </a:lnTo>
                  <a:lnTo>
                    <a:pt x="0" y="1761067"/>
                  </a:lnTo>
                  <a:close/>
                </a:path>
              </a:pathLst>
            </a:custGeom>
            <a:solidFill>
              <a:srgbClr val="FFFFFF"/>
            </a:solidFill>
          </p:spPr>
          <p:txBody>
            <a:bodyPr/>
            <a:lstStyle/>
            <a:p>
              <a:endParaRPr lang="es-CL"/>
            </a:p>
          </p:txBody>
        </p:sp>
        <p:sp>
          <p:nvSpPr>
            <p:cNvPr id="4" name="TextBox 4"/>
            <p:cNvSpPr txBox="1"/>
            <p:nvPr/>
          </p:nvSpPr>
          <p:spPr>
            <a:xfrm>
              <a:off x="0" y="-57150"/>
              <a:ext cx="4819937" cy="1818217"/>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1549263" y="1443838"/>
            <a:ext cx="13844095" cy="917810"/>
          </a:xfrm>
          <a:prstGeom prst="rect">
            <a:avLst/>
          </a:prstGeom>
        </p:spPr>
        <p:txBody>
          <a:bodyPr lIns="0" tIns="0" rIns="0" bIns="0" rtlCol="0" anchor="t">
            <a:spAutoFit/>
          </a:bodyPr>
          <a:lstStyle/>
          <a:p>
            <a:pPr marL="0" lvl="0" indent="0" algn="l">
              <a:lnSpc>
                <a:spcPts val="7012"/>
              </a:lnSpc>
            </a:pPr>
            <a:r>
              <a:rPr lang="en-US" sz="6679" b="1">
                <a:solidFill>
                  <a:srgbClr val="FFFFFF"/>
                </a:solidFill>
                <a:latin typeface="Open Sans Bold"/>
                <a:ea typeface="Open Sans Bold"/>
                <a:cs typeface="Open Sans Bold"/>
                <a:sym typeface="Open Sans Bold"/>
              </a:rPr>
              <a:t>Nuestra Solución - "Mi Almacén"</a:t>
            </a:r>
          </a:p>
        </p:txBody>
      </p:sp>
      <p:grpSp>
        <p:nvGrpSpPr>
          <p:cNvPr id="6" name="Group 6"/>
          <p:cNvGrpSpPr/>
          <p:nvPr/>
        </p:nvGrpSpPr>
        <p:grpSpPr>
          <a:xfrm>
            <a:off x="1549263" y="4837430"/>
            <a:ext cx="5479417" cy="4420870"/>
            <a:chOff x="0" y="0"/>
            <a:chExt cx="7305889" cy="5894494"/>
          </a:xfrm>
        </p:grpSpPr>
        <p:sp>
          <p:nvSpPr>
            <p:cNvPr id="7" name="TextBox 7"/>
            <p:cNvSpPr txBox="1"/>
            <p:nvPr/>
          </p:nvSpPr>
          <p:spPr>
            <a:xfrm>
              <a:off x="0" y="-47625"/>
              <a:ext cx="7305889" cy="547158"/>
            </a:xfrm>
            <a:prstGeom prst="rect">
              <a:avLst/>
            </a:prstGeom>
          </p:spPr>
          <p:txBody>
            <a:bodyPr lIns="0" tIns="0" rIns="0" bIns="0" rtlCol="0" anchor="t">
              <a:spAutoFit/>
            </a:bodyPr>
            <a:lstStyle/>
            <a:p>
              <a:pPr marL="0" lvl="0" indent="0" algn="l">
                <a:lnSpc>
                  <a:spcPts val="3499"/>
                </a:lnSpc>
              </a:pPr>
              <a:r>
                <a:rPr lang="en-US" sz="2499" b="1" spc="-49">
                  <a:solidFill>
                    <a:srgbClr val="101010"/>
                  </a:solidFill>
                  <a:latin typeface="Open Sans Bold"/>
                  <a:ea typeface="Open Sans Bold"/>
                  <a:cs typeface="Open Sans Bold"/>
                  <a:sym typeface="Open Sans Bold"/>
                </a:rPr>
                <a:t>¿Qué ofrecemos?</a:t>
              </a:r>
            </a:p>
          </p:txBody>
        </p:sp>
        <p:sp>
          <p:nvSpPr>
            <p:cNvPr id="8" name="TextBox 8"/>
            <p:cNvSpPr txBox="1"/>
            <p:nvPr/>
          </p:nvSpPr>
          <p:spPr>
            <a:xfrm>
              <a:off x="0" y="848783"/>
              <a:ext cx="7305889" cy="5045711"/>
            </a:xfrm>
            <a:prstGeom prst="rect">
              <a:avLst/>
            </a:prstGeom>
          </p:spPr>
          <p:txBody>
            <a:bodyPr lIns="0" tIns="0" rIns="0" bIns="0" rtlCol="0" anchor="t">
              <a:spAutoFit/>
            </a:bodyPr>
            <a:lstStyle/>
            <a:p>
              <a:pPr marL="0" lvl="0" indent="0" algn="just">
                <a:lnSpc>
                  <a:spcPts val="3779"/>
                </a:lnSpc>
              </a:pPr>
              <a:r>
                <a:rPr lang="en-US" sz="2699" b="1" spc="-53">
                  <a:solidFill>
                    <a:srgbClr val="101010"/>
                  </a:solidFill>
                  <a:latin typeface="Open Sans Bold"/>
                  <a:ea typeface="Open Sans Bold"/>
                  <a:cs typeface="Open Sans Bold"/>
                  <a:sym typeface="Open Sans Bold"/>
                </a:rPr>
                <a:t>"Mi Almacén" es una página web diseñada para simplificar la gestión de inventarios, ventas y pagos. Su implementación no requiere conocimientos técnicos avanzados, lo que la hace accesible para cualquier pequeño comerciante.</a:t>
              </a:r>
            </a:p>
          </p:txBody>
        </p:sp>
      </p:grpSp>
      <p:grpSp>
        <p:nvGrpSpPr>
          <p:cNvPr id="9" name="Group 9"/>
          <p:cNvGrpSpPr/>
          <p:nvPr/>
        </p:nvGrpSpPr>
        <p:grpSpPr>
          <a:xfrm>
            <a:off x="9319849" y="4632642"/>
            <a:ext cx="8418560" cy="4622165"/>
            <a:chOff x="0" y="0"/>
            <a:chExt cx="11224746" cy="6162887"/>
          </a:xfrm>
        </p:grpSpPr>
        <p:sp>
          <p:nvSpPr>
            <p:cNvPr id="10" name="TextBox 10"/>
            <p:cNvSpPr txBox="1"/>
            <p:nvPr/>
          </p:nvSpPr>
          <p:spPr>
            <a:xfrm>
              <a:off x="0" y="-47625"/>
              <a:ext cx="11224746" cy="547158"/>
            </a:xfrm>
            <a:prstGeom prst="rect">
              <a:avLst/>
            </a:prstGeom>
          </p:spPr>
          <p:txBody>
            <a:bodyPr lIns="0" tIns="0" rIns="0" bIns="0" rtlCol="0" anchor="t">
              <a:spAutoFit/>
            </a:bodyPr>
            <a:lstStyle/>
            <a:p>
              <a:pPr marL="0" lvl="0" indent="0" algn="l">
                <a:lnSpc>
                  <a:spcPts val="3499"/>
                </a:lnSpc>
              </a:pPr>
              <a:r>
                <a:rPr lang="en-US" sz="2499" b="1" spc="-49">
                  <a:solidFill>
                    <a:srgbClr val="101010"/>
                  </a:solidFill>
                  <a:latin typeface="Open Sans Bold"/>
                  <a:ea typeface="Open Sans Bold"/>
                  <a:cs typeface="Open Sans Bold"/>
                  <a:sym typeface="Open Sans Bold"/>
                </a:rPr>
                <a:t>Características Principales:</a:t>
              </a:r>
            </a:p>
          </p:txBody>
        </p:sp>
        <p:sp>
          <p:nvSpPr>
            <p:cNvPr id="11" name="TextBox 11"/>
            <p:cNvSpPr txBox="1"/>
            <p:nvPr/>
          </p:nvSpPr>
          <p:spPr>
            <a:xfrm>
              <a:off x="0" y="867833"/>
              <a:ext cx="11224746" cy="5295053"/>
            </a:xfrm>
            <a:prstGeom prst="rect">
              <a:avLst/>
            </a:prstGeom>
          </p:spPr>
          <p:txBody>
            <a:bodyPr lIns="0" tIns="0" rIns="0" bIns="0" rtlCol="0" anchor="t">
              <a:spAutoFit/>
            </a:bodyPr>
            <a:lstStyle/>
            <a:p>
              <a:pPr marL="491172" lvl="1" indent="-245586" algn="just">
                <a:lnSpc>
                  <a:spcPts val="3184"/>
                </a:lnSpc>
                <a:buFont typeface="Arial"/>
                <a:buChar char="•"/>
              </a:pPr>
              <a:r>
                <a:rPr lang="en-US" sz="2274" b="1" spc="-45">
                  <a:solidFill>
                    <a:srgbClr val="101010"/>
                  </a:solidFill>
                  <a:latin typeface="Open Sans Bold"/>
                  <a:ea typeface="Open Sans Bold"/>
                  <a:cs typeface="Open Sans Bold"/>
                  <a:sym typeface="Open Sans Bold"/>
                </a:rPr>
                <a:t>Gestión de Inventarios: Agrega, edita y elimina productos con un sistema de control de stock.</a:t>
              </a:r>
            </a:p>
            <a:p>
              <a:pPr algn="just">
                <a:lnSpc>
                  <a:spcPts val="3184"/>
                </a:lnSpc>
              </a:pPr>
              <a:endParaRPr lang="en-US" sz="2274" b="1" spc="-45">
                <a:solidFill>
                  <a:srgbClr val="101010"/>
                </a:solidFill>
                <a:latin typeface="Open Sans Bold"/>
                <a:ea typeface="Open Sans Bold"/>
                <a:cs typeface="Open Sans Bold"/>
                <a:sym typeface="Open Sans Bold"/>
              </a:endParaRPr>
            </a:p>
            <a:p>
              <a:pPr marL="491172" lvl="1" indent="-245586" algn="just">
                <a:lnSpc>
                  <a:spcPts val="3184"/>
                </a:lnSpc>
                <a:buFont typeface="Arial"/>
                <a:buChar char="•"/>
              </a:pPr>
              <a:r>
                <a:rPr lang="en-US" sz="2274" b="1" spc="-45">
                  <a:solidFill>
                    <a:srgbClr val="101010"/>
                  </a:solidFill>
                  <a:latin typeface="Open Sans Bold"/>
                  <a:ea typeface="Open Sans Bold"/>
                  <a:cs typeface="Open Sans Bold"/>
                  <a:sym typeface="Open Sans Bold"/>
                </a:rPr>
                <a:t>Ventas Automatizadas: Registra todas las ventas, emite boletas automáticamente y actualiza el inventario al instante.</a:t>
              </a:r>
            </a:p>
            <a:p>
              <a:pPr algn="just">
                <a:lnSpc>
                  <a:spcPts val="3184"/>
                </a:lnSpc>
              </a:pPr>
              <a:endParaRPr lang="en-US" sz="2274" b="1" spc="-45">
                <a:solidFill>
                  <a:srgbClr val="101010"/>
                </a:solidFill>
                <a:latin typeface="Open Sans Bold"/>
                <a:ea typeface="Open Sans Bold"/>
                <a:cs typeface="Open Sans Bold"/>
                <a:sym typeface="Open Sans Bold"/>
              </a:endParaRPr>
            </a:p>
            <a:p>
              <a:pPr marL="491172" lvl="1" indent="-245586" algn="just">
                <a:lnSpc>
                  <a:spcPts val="3184"/>
                </a:lnSpc>
                <a:buFont typeface="Arial"/>
                <a:buChar char="•"/>
              </a:pPr>
              <a:r>
                <a:rPr lang="en-US" sz="2274" b="1" spc="-45">
                  <a:solidFill>
                    <a:srgbClr val="101010"/>
                  </a:solidFill>
                  <a:latin typeface="Open Sans Bold"/>
                  <a:ea typeface="Open Sans Bold"/>
                  <a:cs typeface="Open Sans Bold"/>
                  <a:sym typeface="Open Sans Bold"/>
                </a:rPr>
                <a:t>Pagos en línea: Integra la API de Transbank para aceptar pagos con tarjetas, ofreciendo más opciones a los clientes.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AutoShape 2"/>
          <p:cNvSpPr/>
          <p:nvPr/>
        </p:nvSpPr>
        <p:spPr>
          <a:xfrm>
            <a:off x="10652193" y="0"/>
            <a:ext cx="7635807" cy="10287000"/>
          </a:xfrm>
          <a:prstGeom prst="rect">
            <a:avLst/>
          </a:prstGeom>
          <a:solidFill>
            <a:srgbClr val="FFFFFF"/>
          </a:solidFill>
        </p:spPr>
        <p:txBody>
          <a:bodyPr/>
          <a:lstStyle/>
          <a:p>
            <a:endParaRPr lang="es-CL"/>
          </a:p>
        </p:txBody>
      </p:sp>
      <p:sp>
        <p:nvSpPr>
          <p:cNvPr id="3" name="TextBox 3"/>
          <p:cNvSpPr txBox="1"/>
          <p:nvPr/>
        </p:nvSpPr>
        <p:spPr>
          <a:xfrm>
            <a:off x="914610" y="962025"/>
            <a:ext cx="8641321" cy="2337435"/>
          </a:xfrm>
          <a:prstGeom prst="rect">
            <a:avLst/>
          </a:prstGeom>
        </p:spPr>
        <p:txBody>
          <a:bodyPr lIns="0" tIns="0" rIns="0" bIns="0" rtlCol="0" anchor="t">
            <a:spAutoFit/>
          </a:bodyPr>
          <a:lstStyle/>
          <a:p>
            <a:pPr marL="0" lvl="0" indent="0" algn="l">
              <a:lnSpc>
                <a:spcPts val="9360"/>
              </a:lnSpc>
            </a:pPr>
            <a:r>
              <a:rPr lang="en-US" sz="7200" b="1">
                <a:solidFill>
                  <a:srgbClr val="FFFFFF"/>
                </a:solidFill>
                <a:latin typeface="Open Sans Bold"/>
                <a:ea typeface="Open Sans Bold"/>
                <a:cs typeface="Open Sans Bold"/>
                <a:sym typeface="Open Sans Bold"/>
              </a:rPr>
              <a:t>¿A quién va dirigido?</a:t>
            </a:r>
          </a:p>
        </p:txBody>
      </p:sp>
      <p:grpSp>
        <p:nvGrpSpPr>
          <p:cNvPr id="4" name="Group 4"/>
          <p:cNvGrpSpPr/>
          <p:nvPr/>
        </p:nvGrpSpPr>
        <p:grpSpPr>
          <a:xfrm>
            <a:off x="11547893" y="483741"/>
            <a:ext cx="5844406" cy="3360677"/>
            <a:chOff x="0" y="0"/>
            <a:chExt cx="7792542" cy="4480903"/>
          </a:xfrm>
        </p:grpSpPr>
        <p:sp>
          <p:nvSpPr>
            <p:cNvPr id="5" name="AutoShape 5"/>
            <p:cNvSpPr/>
            <p:nvPr/>
          </p:nvSpPr>
          <p:spPr>
            <a:xfrm>
              <a:off x="0" y="0"/>
              <a:ext cx="1411469" cy="156701"/>
            </a:xfrm>
            <a:prstGeom prst="rect">
              <a:avLst/>
            </a:prstGeom>
            <a:solidFill>
              <a:srgbClr val="101010"/>
            </a:solidFill>
          </p:spPr>
          <p:txBody>
            <a:bodyPr/>
            <a:lstStyle/>
            <a:p>
              <a:endParaRPr lang="es-CL"/>
            </a:p>
          </p:txBody>
        </p:sp>
        <p:sp>
          <p:nvSpPr>
            <p:cNvPr id="6" name="TextBox 6"/>
            <p:cNvSpPr txBox="1"/>
            <p:nvPr/>
          </p:nvSpPr>
          <p:spPr>
            <a:xfrm>
              <a:off x="0" y="529834"/>
              <a:ext cx="7792542" cy="3951069"/>
            </a:xfrm>
            <a:prstGeom prst="rect">
              <a:avLst/>
            </a:prstGeom>
          </p:spPr>
          <p:txBody>
            <a:bodyPr lIns="0" tIns="0" rIns="0" bIns="0" rtlCol="0" anchor="t">
              <a:spAutoFit/>
            </a:bodyPr>
            <a:lstStyle/>
            <a:p>
              <a:pPr marL="0" lvl="0" indent="0" algn="just">
                <a:lnSpc>
                  <a:spcPts val="3428"/>
                </a:lnSpc>
              </a:pPr>
              <a:r>
                <a:rPr lang="en-US" sz="2285" b="1" u="none">
                  <a:solidFill>
                    <a:srgbClr val="101010"/>
                  </a:solidFill>
                  <a:latin typeface="Open Sans Bold"/>
                  <a:ea typeface="Open Sans Bold"/>
                  <a:cs typeface="Open Sans Bold"/>
                  <a:sym typeface="Open Sans Bold"/>
                </a:rPr>
                <a:t>Pequeños Comerciantes: </a:t>
              </a:r>
            </a:p>
            <a:p>
              <a:pPr marL="0" lvl="0" indent="0" algn="just">
                <a:lnSpc>
                  <a:spcPts val="3428"/>
                </a:lnSpc>
              </a:pPr>
              <a:endParaRPr lang="en-US" sz="2285" b="1" u="none">
                <a:solidFill>
                  <a:srgbClr val="101010"/>
                </a:solidFill>
                <a:latin typeface="Open Sans Bold"/>
                <a:ea typeface="Open Sans Bold"/>
                <a:cs typeface="Open Sans Bold"/>
                <a:sym typeface="Open Sans Bold"/>
              </a:endParaRPr>
            </a:p>
            <a:p>
              <a:pPr marL="0" lvl="0" indent="0" algn="just">
                <a:lnSpc>
                  <a:spcPts val="3428"/>
                </a:lnSpc>
              </a:pPr>
              <a:r>
                <a:rPr lang="en-US" sz="2285" b="1" u="none">
                  <a:solidFill>
                    <a:srgbClr val="101010"/>
                  </a:solidFill>
                  <a:latin typeface="Open Sans Bold"/>
                  <a:ea typeface="Open Sans Bold"/>
                  <a:cs typeface="Open Sans Bold"/>
                  <a:sym typeface="Open Sans Bold"/>
                </a:rPr>
                <a:t>Dueños de almacenes y tiendas de que buscan optimizar su gestión, tener mayor control de sus inventarios, y reducir el tiempo dedicado a tareas administrativas</a:t>
              </a:r>
            </a:p>
          </p:txBody>
        </p:sp>
      </p:grpSp>
      <p:grpSp>
        <p:nvGrpSpPr>
          <p:cNvPr id="7" name="Group 7"/>
          <p:cNvGrpSpPr/>
          <p:nvPr/>
        </p:nvGrpSpPr>
        <p:grpSpPr>
          <a:xfrm>
            <a:off x="1028700" y="8289929"/>
            <a:ext cx="3378602" cy="968371"/>
            <a:chOff x="0" y="0"/>
            <a:chExt cx="4504802" cy="1291162"/>
          </a:xfrm>
        </p:grpSpPr>
        <p:sp>
          <p:nvSpPr>
            <p:cNvPr id="8" name="AutoShape 8"/>
            <p:cNvSpPr/>
            <p:nvPr/>
          </p:nvSpPr>
          <p:spPr>
            <a:xfrm rot="5400000">
              <a:off x="1610906" y="5447"/>
              <a:ext cx="1288438" cy="1282991"/>
            </a:xfrm>
            <a:prstGeom prst="rect">
              <a:avLst/>
            </a:prstGeom>
            <a:solidFill>
              <a:srgbClr val="FFFFFF"/>
            </a:solidFill>
          </p:spPr>
          <p:txBody>
            <a:bodyPr/>
            <a:lstStyle/>
            <a:p>
              <a:endParaRPr lang="es-CL"/>
            </a:p>
          </p:txBody>
        </p:sp>
        <p:grpSp>
          <p:nvGrpSpPr>
            <p:cNvPr id="9" name="Group 9"/>
            <p:cNvGrpSpPr>
              <a:grpSpLocks noChangeAspect="1"/>
            </p:cNvGrpSpPr>
            <p:nvPr/>
          </p:nvGrpSpPr>
          <p:grpSpPr>
            <a:xfrm rot="5400000">
              <a:off x="0" y="0"/>
              <a:ext cx="1288438" cy="1288438"/>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es-CL"/>
              </a:p>
            </p:txBody>
          </p:sp>
        </p:grpSp>
        <p:sp>
          <p:nvSpPr>
            <p:cNvPr id="11" name="Freeform 11"/>
            <p:cNvSpPr/>
            <p:nvPr/>
          </p:nvSpPr>
          <p:spPr>
            <a:xfrm>
              <a:off x="3221811" y="5447"/>
              <a:ext cx="1282991" cy="1282991"/>
            </a:xfrm>
            <a:custGeom>
              <a:avLst/>
              <a:gdLst/>
              <a:ahLst/>
              <a:cxnLst/>
              <a:rect l="l" t="t" r="r" b="b"/>
              <a:pathLst>
                <a:path w="1282991" h="1282991">
                  <a:moveTo>
                    <a:pt x="0" y="0"/>
                  </a:moveTo>
                  <a:lnTo>
                    <a:pt x="1282991" y="0"/>
                  </a:lnTo>
                  <a:lnTo>
                    <a:pt x="1282991" y="1282991"/>
                  </a:lnTo>
                  <a:lnTo>
                    <a:pt x="0" y="1282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sp>
        <p:nvSpPr>
          <p:cNvPr id="12" name="TextBox 12"/>
          <p:cNvSpPr txBox="1"/>
          <p:nvPr/>
        </p:nvSpPr>
        <p:spPr>
          <a:xfrm>
            <a:off x="11547893" y="4358381"/>
            <a:ext cx="5484826" cy="5401945"/>
          </a:xfrm>
          <a:prstGeom prst="rect">
            <a:avLst/>
          </a:prstGeom>
        </p:spPr>
        <p:txBody>
          <a:bodyPr lIns="0" tIns="0" rIns="0" bIns="0" rtlCol="0" anchor="t">
            <a:spAutoFit/>
          </a:bodyPr>
          <a:lstStyle/>
          <a:p>
            <a:pPr algn="just">
              <a:lnSpc>
                <a:spcPts val="3500"/>
              </a:lnSpc>
            </a:pPr>
            <a:r>
              <a:rPr lang="en-US" sz="2500" b="1">
                <a:solidFill>
                  <a:srgbClr val="000000"/>
                </a:solidFill>
                <a:latin typeface="Open Sans Bold"/>
                <a:ea typeface="Open Sans Bold"/>
                <a:cs typeface="Open Sans Bold"/>
                <a:sym typeface="Open Sans Bold"/>
              </a:rPr>
              <a:t>Beneficios:</a:t>
            </a:r>
          </a:p>
          <a:p>
            <a:pPr algn="just">
              <a:lnSpc>
                <a:spcPts val="3500"/>
              </a:lnSpc>
            </a:pPr>
            <a:endParaRPr lang="en-US" sz="2500" b="1">
              <a:solidFill>
                <a:srgbClr val="000000"/>
              </a:solidFill>
              <a:latin typeface="Open Sans Bold"/>
              <a:ea typeface="Open Sans Bold"/>
              <a:cs typeface="Open Sans Bold"/>
              <a:sym typeface="Open Sans Bold"/>
            </a:endParaRPr>
          </a:p>
          <a:p>
            <a:pPr marL="539754" lvl="1" indent="-269877" algn="just">
              <a:lnSpc>
                <a:spcPts val="3500"/>
              </a:lnSpc>
              <a:spcBef>
                <a:spcPct val="0"/>
              </a:spcBef>
              <a:buFont typeface="Arial"/>
              <a:buChar char="•"/>
            </a:pPr>
            <a:r>
              <a:rPr lang="en-US" sz="2500" b="1" u="none" strike="noStrike">
                <a:solidFill>
                  <a:srgbClr val="000000"/>
                </a:solidFill>
                <a:latin typeface="Open Sans Bold"/>
                <a:ea typeface="Open Sans Bold"/>
                <a:cs typeface="Open Sans Bold"/>
                <a:sym typeface="Open Sans Bold"/>
              </a:rPr>
              <a:t>Automatización de procesos de ventas y control de stock.</a:t>
            </a:r>
          </a:p>
          <a:p>
            <a:pPr algn="just">
              <a:lnSpc>
                <a:spcPts val="3500"/>
              </a:lnSpc>
              <a:spcBef>
                <a:spcPct val="0"/>
              </a:spcBef>
            </a:pPr>
            <a:endParaRPr lang="en-US" sz="2500" b="1" u="none" strike="noStrike">
              <a:solidFill>
                <a:srgbClr val="000000"/>
              </a:solidFill>
              <a:latin typeface="Open Sans Bold"/>
              <a:ea typeface="Open Sans Bold"/>
              <a:cs typeface="Open Sans Bold"/>
              <a:sym typeface="Open Sans Bold"/>
            </a:endParaRPr>
          </a:p>
          <a:p>
            <a:pPr marL="539754" lvl="1" indent="-269877" algn="just">
              <a:lnSpc>
                <a:spcPts val="3500"/>
              </a:lnSpc>
              <a:spcBef>
                <a:spcPct val="0"/>
              </a:spcBef>
              <a:buFont typeface="Arial"/>
              <a:buChar char="•"/>
            </a:pPr>
            <a:r>
              <a:rPr lang="en-US" sz="2500" b="1" u="none" strike="noStrike">
                <a:solidFill>
                  <a:srgbClr val="000000"/>
                </a:solidFill>
                <a:latin typeface="Open Sans Bold"/>
                <a:ea typeface="Open Sans Bold"/>
                <a:cs typeface="Open Sans Bold"/>
                <a:sym typeface="Open Sans Bold"/>
              </a:rPr>
              <a:t>Facilidad de uso para quienes no tienen experiencia técnica.</a:t>
            </a:r>
          </a:p>
          <a:p>
            <a:pPr algn="just">
              <a:lnSpc>
                <a:spcPts val="3500"/>
              </a:lnSpc>
              <a:spcBef>
                <a:spcPct val="0"/>
              </a:spcBef>
            </a:pPr>
            <a:endParaRPr lang="en-US" sz="2500" b="1" u="none" strike="noStrike">
              <a:solidFill>
                <a:srgbClr val="000000"/>
              </a:solidFill>
              <a:latin typeface="Open Sans Bold"/>
              <a:ea typeface="Open Sans Bold"/>
              <a:cs typeface="Open Sans Bold"/>
              <a:sym typeface="Open Sans Bold"/>
            </a:endParaRPr>
          </a:p>
          <a:p>
            <a:pPr marL="539754" lvl="1" indent="-269877" algn="just">
              <a:lnSpc>
                <a:spcPts val="3500"/>
              </a:lnSpc>
              <a:spcBef>
                <a:spcPct val="0"/>
              </a:spcBef>
              <a:buFont typeface="Arial"/>
              <a:buChar char="•"/>
            </a:pPr>
            <a:r>
              <a:rPr lang="en-US" sz="2500" b="1" u="none" strike="noStrike">
                <a:solidFill>
                  <a:srgbClr val="000000"/>
                </a:solidFill>
                <a:latin typeface="Open Sans Bold"/>
                <a:ea typeface="Open Sans Bold"/>
                <a:cs typeface="Open Sans Bold"/>
                <a:sym typeface="Open Sans Bold"/>
              </a:rPr>
              <a:t>Pagos integrados con lo que facilita el uso de tarjetas de crédito y débito.</a:t>
            </a:r>
          </a:p>
          <a:p>
            <a:pPr marL="0" lvl="0" indent="0" algn="just">
              <a:lnSpc>
                <a:spcPts val="4759"/>
              </a:lnSpc>
              <a:spcBef>
                <a:spcPct val="0"/>
              </a:spcBef>
            </a:pPr>
            <a:endParaRPr lang="en-US" sz="2500" b="1" u="none" strike="noStrike">
              <a:solidFill>
                <a:srgbClr val="000000"/>
              </a:solidFill>
              <a:latin typeface="Open Sans Bold"/>
              <a:ea typeface="Open Sans Bold"/>
              <a:cs typeface="Open Sans Bold"/>
              <a:sym typeface="Open Sans Bold"/>
            </a:endParaRPr>
          </a:p>
        </p:txBody>
      </p:sp>
      <p:sp>
        <p:nvSpPr>
          <p:cNvPr id="13" name="TextBox 13"/>
          <p:cNvSpPr txBox="1"/>
          <p:nvPr/>
        </p:nvSpPr>
        <p:spPr>
          <a:xfrm>
            <a:off x="914610" y="3921727"/>
            <a:ext cx="7490648" cy="2790210"/>
          </a:xfrm>
          <a:prstGeom prst="rect">
            <a:avLst/>
          </a:prstGeom>
        </p:spPr>
        <p:txBody>
          <a:bodyPr lIns="0" tIns="0" rIns="0" bIns="0" rtlCol="0" anchor="t">
            <a:spAutoFit/>
          </a:bodyPr>
          <a:lstStyle/>
          <a:p>
            <a:pPr marL="0" lvl="0" indent="0" algn="just">
              <a:lnSpc>
                <a:spcPts val="3708"/>
              </a:lnSpc>
              <a:spcBef>
                <a:spcPct val="0"/>
              </a:spcBef>
            </a:pPr>
            <a:r>
              <a:rPr lang="en-US" sz="2649" b="1">
                <a:solidFill>
                  <a:srgbClr val="FEFFFD"/>
                </a:solidFill>
                <a:latin typeface="Open Sans Bold"/>
                <a:ea typeface="Open Sans Bold"/>
                <a:cs typeface="Open Sans Bold"/>
                <a:sym typeface="Open Sans Bold"/>
              </a:rPr>
              <a:t>Para iniciar este proyecto, nuestro primer cliente será el Almacén Don Goyo. Si el proyecto resulta exitoso y satisfactorio para el cliente, proyectamos expandir esta solución para adaptarse a cualquier tipo de almacén en el futuro.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1879896"/>
            <a:ext cx="6909998" cy="4876800"/>
          </a:xfrm>
          <a:prstGeom prst="rect">
            <a:avLst/>
          </a:prstGeom>
        </p:spPr>
        <p:txBody>
          <a:bodyPr lIns="0" tIns="0" rIns="0" bIns="0" rtlCol="0" anchor="t">
            <a:spAutoFit/>
          </a:bodyPr>
          <a:lstStyle/>
          <a:p>
            <a:pPr marL="0" lvl="0" indent="0" algn="l">
              <a:lnSpc>
                <a:spcPts val="9600"/>
              </a:lnSpc>
              <a:spcBef>
                <a:spcPct val="0"/>
              </a:spcBef>
            </a:pPr>
            <a:r>
              <a:rPr lang="en-US" sz="8000" b="1" u="none">
                <a:solidFill>
                  <a:srgbClr val="FFFFFF"/>
                </a:solidFill>
                <a:latin typeface="Open Sans Bold"/>
                <a:ea typeface="Open Sans Bold"/>
                <a:cs typeface="Open Sans Bold"/>
                <a:sym typeface="Open Sans Bold"/>
              </a:rPr>
              <a:t>Las Limitaciones del Enfoque Manual</a:t>
            </a:r>
          </a:p>
        </p:txBody>
      </p:sp>
      <p:sp>
        <p:nvSpPr>
          <p:cNvPr id="3" name="TextBox 3"/>
          <p:cNvSpPr txBox="1"/>
          <p:nvPr/>
        </p:nvSpPr>
        <p:spPr>
          <a:xfrm>
            <a:off x="1028700" y="7819390"/>
            <a:ext cx="4735725" cy="464820"/>
          </a:xfrm>
          <a:prstGeom prst="rect">
            <a:avLst/>
          </a:prstGeom>
        </p:spPr>
        <p:txBody>
          <a:bodyPr lIns="0" tIns="0" rIns="0" bIns="0" rtlCol="0" anchor="t">
            <a:spAutoFit/>
          </a:bodyPr>
          <a:lstStyle/>
          <a:p>
            <a:pPr marL="0" lvl="0" indent="0" algn="l">
              <a:lnSpc>
                <a:spcPts val="3779"/>
              </a:lnSpc>
            </a:pPr>
            <a:r>
              <a:rPr lang="en-US" sz="2700" b="1" u="none">
                <a:solidFill>
                  <a:srgbClr val="FFFFFF"/>
                </a:solidFill>
                <a:latin typeface="Open Sans Bold"/>
                <a:ea typeface="Open Sans Bold"/>
                <a:cs typeface="Open Sans Bold"/>
                <a:sym typeface="Open Sans Bold"/>
              </a:rPr>
              <a:t>¿Por qué es necesario?</a:t>
            </a:r>
          </a:p>
        </p:txBody>
      </p:sp>
      <p:sp>
        <p:nvSpPr>
          <p:cNvPr id="4" name="TextBox 4"/>
          <p:cNvSpPr txBox="1"/>
          <p:nvPr/>
        </p:nvSpPr>
        <p:spPr>
          <a:xfrm>
            <a:off x="9560914" y="2316162"/>
            <a:ext cx="7698386" cy="5568950"/>
          </a:xfrm>
          <a:prstGeom prst="rect">
            <a:avLst/>
          </a:prstGeom>
        </p:spPr>
        <p:txBody>
          <a:bodyPr lIns="0" tIns="0" rIns="0" bIns="0" rtlCol="0" anchor="t">
            <a:spAutoFit/>
          </a:bodyPr>
          <a:lstStyle/>
          <a:p>
            <a:pPr marL="499268" lvl="1" indent="-249634" algn="just">
              <a:lnSpc>
                <a:spcPts val="3699"/>
              </a:lnSpc>
              <a:buFont typeface="Arial"/>
              <a:buChar char="•"/>
            </a:pPr>
            <a:r>
              <a:rPr lang="en-US" sz="2312" b="1">
                <a:solidFill>
                  <a:srgbClr val="FFFFFF"/>
                </a:solidFill>
                <a:latin typeface="Open Sans Bold"/>
                <a:ea typeface="Open Sans Bold"/>
                <a:cs typeface="Open Sans Bold"/>
                <a:sym typeface="Open Sans Bold"/>
              </a:rPr>
              <a:t>Errores humanos: Errores en la administración manual de inventarios y ventas pueden causar pérdidas significativas.</a:t>
            </a:r>
          </a:p>
          <a:p>
            <a:pPr marL="499268" lvl="1" indent="-249634" algn="just">
              <a:lnSpc>
                <a:spcPts val="3699"/>
              </a:lnSpc>
              <a:buFont typeface="Arial"/>
              <a:buChar char="•"/>
            </a:pPr>
            <a:r>
              <a:rPr lang="en-US" sz="2312" b="1">
                <a:solidFill>
                  <a:srgbClr val="FFFFFF"/>
                </a:solidFill>
                <a:latin typeface="Open Sans Bold"/>
                <a:ea typeface="Open Sans Bold"/>
                <a:cs typeface="Open Sans Bold"/>
                <a:sym typeface="Open Sans Bold"/>
              </a:rPr>
              <a:t>Ineficiencia: El manejo manual de productos y ventas es lento y poco efectivo.</a:t>
            </a:r>
          </a:p>
          <a:p>
            <a:pPr marL="499268" lvl="1" indent="-249634" algn="just">
              <a:lnSpc>
                <a:spcPts val="3699"/>
              </a:lnSpc>
              <a:buFont typeface="Arial"/>
              <a:buChar char="•"/>
            </a:pPr>
            <a:r>
              <a:rPr lang="en-US" sz="2312" b="1">
                <a:solidFill>
                  <a:srgbClr val="FFFFFF"/>
                </a:solidFill>
                <a:latin typeface="Open Sans Bold"/>
                <a:ea typeface="Open Sans Bold"/>
                <a:cs typeface="Open Sans Bold"/>
                <a:sym typeface="Open Sans Bold"/>
              </a:rPr>
              <a:t>Falta de control: Muchos negocios no tienen herramientas para monitorear su inventario de manera precisa, lo que puede llevar a quiebres de stock o exceso de inventario.</a:t>
            </a:r>
          </a:p>
          <a:p>
            <a:pPr marL="499268" lvl="1" indent="-249634" algn="just">
              <a:lnSpc>
                <a:spcPts val="3699"/>
              </a:lnSpc>
              <a:buFont typeface="Arial"/>
              <a:buChar char="•"/>
            </a:pPr>
            <a:r>
              <a:rPr lang="en-US" sz="2312" b="1">
                <a:solidFill>
                  <a:srgbClr val="FFFFFF"/>
                </a:solidFill>
                <a:latin typeface="Open Sans Bold"/>
                <a:ea typeface="Open Sans Bold"/>
                <a:cs typeface="Open Sans Bold"/>
                <a:sym typeface="Open Sans Bold"/>
              </a:rPr>
              <a:t>Oportunidad: El uso de herramientas digitales como "Mi Almacén" permite mejorar estos procesos, ahorrando tiempo y dinero.</a:t>
            </a:r>
          </a:p>
        </p:txBody>
      </p:sp>
      <p:sp>
        <p:nvSpPr>
          <p:cNvPr id="5" name="AutoShape 5"/>
          <p:cNvSpPr/>
          <p:nvPr/>
        </p:nvSpPr>
        <p:spPr>
          <a:xfrm>
            <a:off x="9560914" y="1870371"/>
            <a:ext cx="7698386" cy="0"/>
          </a:xfrm>
          <a:prstGeom prst="line">
            <a:avLst/>
          </a:prstGeom>
          <a:ln w="9525" cap="rnd">
            <a:solidFill>
              <a:srgbClr val="FFFFFF"/>
            </a:solidFill>
            <a:prstDash val="solid"/>
            <a:headEnd type="none" w="sm" len="sm"/>
            <a:tailEnd type="none" w="sm" len="sm"/>
          </a:ln>
        </p:spPr>
        <p:txBody>
          <a:bodyPr/>
          <a:lstStyle/>
          <a:p>
            <a:endParaRPr lang="es-CL"/>
          </a:p>
        </p:txBody>
      </p:sp>
      <p:sp>
        <p:nvSpPr>
          <p:cNvPr id="6" name="AutoShape 6"/>
          <p:cNvSpPr/>
          <p:nvPr/>
        </p:nvSpPr>
        <p:spPr>
          <a:xfrm>
            <a:off x="9560914" y="8407104"/>
            <a:ext cx="7698386" cy="0"/>
          </a:xfrm>
          <a:prstGeom prst="line">
            <a:avLst/>
          </a:prstGeom>
          <a:ln w="9525" cap="rnd">
            <a:solidFill>
              <a:srgbClr val="FFFFFF"/>
            </a:solidFill>
            <a:prstDash val="solid"/>
            <a:headEnd type="none" w="sm" len="sm"/>
            <a:tailEnd type="none" w="sm" len="sm"/>
          </a:ln>
        </p:spPr>
        <p:txBody>
          <a:bodyPr/>
          <a:lstStyle/>
          <a:p>
            <a:endParaRPr lang="es-C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7277552" cy="8229600"/>
          </a:xfrm>
          <a:custGeom>
            <a:avLst/>
            <a:gdLst/>
            <a:ahLst/>
            <a:cxnLst/>
            <a:rect l="l" t="t" r="r" b="b"/>
            <a:pathLst>
              <a:path w="7277552" h="8229600">
                <a:moveTo>
                  <a:pt x="0" y="0"/>
                </a:moveTo>
                <a:lnTo>
                  <a:pt x="7277552" y="0"/>
                </a:lnTo>
                <a:lnTo>
                  <a:pt x="7277552" y="8229600"/>
                </a:lnTo>
                <a:lnTo>
                  <a:pt x="0" y="8229600"/>
                </a:lnTo>
                <a:lnTo>
                  <a:pt x="0" y="0"/>
                </a:lnTo>
                <a:close/>
              </a:path>
            </a:pathLst>
          </a:custGeom>
          <a:blipFill>
            <a:blip r:embed="rId2"/>
            <a:stretch>
              <a:fillRect l="-34864" r="-34864"/>
            </a:stretch>
          </a:blipFill>
        </p:spPr>
        <p:txBody>
          <a:bodyPr/>
          <a:lstStyle/>
          <a:p>
            <a:endParaRPr lang="es-CL"/>
          </a:p>
        </p:txBody>
      </p:sp>
      <p:sp>
        <p:nvSpPr>
          <p:cNvPr id="3" name="TextBox 3"/>
          <p:cNvSpPr txBox="1"/>
          <p:nvPr/>
        </p:nvSpPr>
        <p:spPr>
          <a:xfrm>
            <a:off x="9564071" y="1209675"/>
            <a:ext cx="7695229" cy="1992885"/>
          </a:xfrm>
          <a:prstGeom prst="rect">
            <a:avLst/>
          </a:prstGeom>
        </p:spPr>
        <p:txBody>
          <a:bodyPr lIns="0" tIns="0" rIns="0" bIns="0" rtlCol="0" anchor="t">
            <a:spAutoFit/>
          </a:bodyPr>
          <a:lstStyle/>
          <a:p>
            <a:pPr marL="0" lvl="0" indent="0" algn="l">
              <a:lnSpc>
                <a:spcPts val="7663"/>
              </a:lnSpc>
            </a:pPr>
            <a:r>
              <a:rPr lang="en-US" sz="7900" b="1">
                <a:solidFill>
                  <a:srgbClr val="FFFFFF"/>
                </a:solidFill>
                <a:latin typeface="Open Sans Bold"/>
                <a:ea typeface="Open Sans Bold"/>
                <a:cs typeface="Open Sans Bold"/>
                <a:sym typeface="Open Sans Bold"/>
              </a:rPr>
              <a:t>Cómo lo haremos?</a:t>
            </a:r>
          </a:p>
        </p:txBody>
      </p:sp>
      <p:grpSp>
        <p:nvGrpSpPr>
          <p:cNvPr id="4" name="Group 4"/>
          <p:cNvGrpSpPr/>
          <p:nvPr/>
        </p:nvGrpSpPr>
        <p:grpSpPr>
          <a:xfrm>
            <a:off x="9564071" y="4034061"/>
            <a:ext cx="6038684" cy="4807758"/>
            <a:chOff x="0" y="0"/>
            <a:chExt cx="8051578" cy="6410345"/>
          </a:xfrm>
        </p:grpSpPr>
        <p:sp>
          <p:nvSpPr>
            <p:cNvPr id="5" name="TextBox 5"/>
            <p:cNvSpPr txBox="1"/>
            <p:nvPr/>
          </p:nvSpPr>
          <p:spPr>
            <a:xfrm>
              <a:off x="0" y="-38100"/>
              <a:ext cx="8051578" cy="3196514"/>
            </a:xfrm>
            <a:prstGeom prst="rect">
              <a:avLst/>
            </a:prstGeom>
          </p:spPr>
          <p:txBody>
            <a:bodyPr lIns="0" tIns="0" rIns="0" bIns="0" rtlCol="0" anchor="t">
              <a:spAutoFit/>
            </a:bodyPr>
            <a:lstStyle/>
            <a:p>
              <a:pPr marL="0" lvl="0" indent="0" algn="just">
                <a:lnSpc>
                  <a:spcPts val="3223"/>
                </a:lnSpc>
              </a:pPr>
              <a:r>
                <a:rPr lang="en-US" sz="2479" b="1">
                  <a:solidFill>
                    <a:srgbClr val="FFFFFF"/>
                  </a:solidFill>
                  <a:latin typeface="Barlow Bold"/>
                  <a:ea typeface="Barlow Bold"/>
                  <a:cs typeface="Barlow Bold"/>
                  <a:sym typeface="Barlow Bold"/>
                </a:rPr>
                <a:t>Metodología Scrum: Utilizaremos la metodología Scrum para trabajar de manera ágil e iterativa. Nos aseguraremos de adaptarnos a los cambios durante el proyecto y entregar funcionalidades de forma continua en sprints.</a:t>
              </a:r>
            </a:p>
          </p:txBody>
        </p:sp>
        <p:sp>
          <p:nvSpPr>
            <p:cNvPr id="6" name="TextBox 6"/>
            <p:cNvSpPr txBox="1"/>
            <p:nvPr/>
          </p:nvSpPr>
          <p:spPr>
            <a:xfrm>
              <a:off x="0" y="3848263"/>
              <a:ext cx="8051578" cy="2562082"/>
            </a:xfrm>
            <a:prstGeom prst="rect">
              <a:avLst/>
            </a:prstGeom>
          </p:spPr>
          <p:txBody>
            <a:bodyPr lIns="0" tIns="0" rIns="0" bIns="0" rtlCol="0" anchor="t">
              <a:spAutoFit/>
            </a:bodyPr>
            <a:lstStyle/>
            <a:p>
              <a:pPr marL="690005" lvl="2" indent="-230002" algn="just">
                <a:lnSpc>
                  <a:spcPts val="2237"/>
                </a:lnSpc>
                <a:buFont typeface="Arial"/>
                <a:buChar char="⚬"/>
              </a:pPr>
              <a:r>
                <a:rPr lang="en-US" sz="1597" b="1">
                  <a:solidFill>
                    <a:srgbClr val="FFFFFF"/>
                  </a:solidFill>
                  <a:latin typeface="Barlow Bold"/>
                  <a:ea typeface="Barlow Bold"/>
                  <a:cs typeface="Barlow Bold"/>
                  <a:sym typeface="Barlow Bold"/>
                </a:rPr>
                <a:t>Simón Carrasco como Product Owner, responsable de definir la visión del proyecto y priorizar las funcionalidades.</a:t>
              </a:r>
            </a:p>
            <a:p>
              <a:pPr marL="690005" lvl="2" indent="-230002" algn="just">
                <a:lnSpc>
                  <a:spcPts val="2237"/>
                </a:lnSpc>
                <a:buFont typeface="Arial"/>
                <a:buChar char="⚬"/>
              </a:pPr>
              <a:r>
                <a:rPr lang="en-US" sz="1597" b="1">
                  <a:solidFill>
                    <a:srgbClr val="FFFFFF"/>
                  </a:solidFill>
                  <a:latin typeface="Barlow Bold"/>
                  <a:ea typeface="Barlow Bold"/>
                  <a:cs typeface="Barlow Bold"/>
                  <a:sym typeface="Barlow Bold"/>
                </a:rPr>
                <a:t>Benjamín Muñoz como Scrum Master, facilitando las reuniones y asegurando que el equipo siga las prácticas ágiles.</a:t>
              </a:r>
            </a:p>
            <a:p>
              <a:pPr marL="690005" lvl="2" indent="-230002" algn="just">
                <a:lnSpc>
                  <a:spcPts val="2237"/>
                </a:lnSpc>
                <a:buFont typeface="Arial"/>
                <a:buChar char="⚬"/>
              </a:pPr>
              <a:r>
                <a:rPr lang="en-US" sz="1597" b="1">
                  <a:solidFill>
                    <a:srgbClr val="FFFFFF"/>
                  </a:solidFill>
                  <a:latin typeface="Barlow Bold"/>
                  <a:ea typeface="Barlow Bold"/>
                  <a:cs typeface="Barlow Bold"/>
                  <a:sym typeface="Barlow Bold"/>
                </a:rPr>
                <a:t>Almendra Pizarro como Desarrolladora, encargada de la implementación técnica del sistema.</a:t>
              </a:r>
            </a:p>
          </p:txBody>
        </p:sp>
      </p:grpSp>
      <p:sp>
        <p:nvSpPr>
          <p:cNvPr id="7" name="TextBox 7"/>
          <p:cNvSpPr txBox="1"/>
          <p:nvPr/>
        </p:nvSpPr>
        <p:spPr>
          <a:xfrm>
            <a:off x="9290304" y="9556750"/>
            <a:ext cx="7968996" cy="353060"/>
          </a:xfrm>
          <a:prstGeom prst="rect">
            <a:avLst/>
          </a:prstGeom>
        </p:spPr>
        <p:txBody>
          <a:bodyPr lIns="0" tIns="0" rIns="0" bIns="0" rtlCol="0" anchor="t">
            <a:spAutoFit/>
          </a:bodyPr>
          <a:lstStyle/>
          <a:p>
            <a:pPr marL="0" lvl="0" indent="0" algn="r">
              <a:lnSpc>
                <a:spcPts val="2859"/>
              </a:lnSpc>
              <a:spcBef>
                <a:spcPct val="0"/>
              </a:spcBef>
            </a:pPr>
            <a:r>
              <a:rPr lang="en-US" sz="2199" b="1">
                <a:solidFill>
                  <a:srgbClr val="FFFFFF"/>
                </a:solidFill>
                <a:latin typeface="Open Sans Bold"/>
                <a:ea typeface="Open Sans Bold"/>
                <a:cs typeface="Open Sans Bold"/>
                <a:sym typeface="Open Sans Bold"/>
              </a:rPr>
              <a:t>Roles: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2611533" y="3699630"/>
            <a:ext cx="5260088" cy="5717487"/>
          </a:xfrm>
          <a:custGeom>
            <a:avLst/>
            <a:gdLst/>
            <a:ahLst/>
            <a:cxnLst/>
            <a:rect l="l" t="t" r="r" b="b"/>
            <a:pathLst>
              <a:path w="5260088" h="5717487">
                <a:moveTo>
                  <a:pt x="0" y="0"/>
                </a:moveTo>
                <a:lnTo>
                  <a:pt x="5260088" y="0"/>
                </a:lnTo>
                <a:lnTo>
                  <a:pt x="5260088" y="5717488"/>
                </a:lnTo>
                <a:lnTo>
                  <a:pt x="0" y="5717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3" name="TextBox 3"/>
          <p:cNvSpPr txBox="1"/>
          <p:nvPr/>
        </p:nvSpPr>
        <p:spPr>
          <a:xfrm>
            <a:off x="1028700" y="1028700"/>
            <a:ext cx="15098693" cy="1285875"/>
          </a:xfrm>
          <a:prstGeom prst="rect">
            <a:avLst/>
          </a:prstGeom>
        </p:spPr>
        <p:txBody>
          <a:bodyPr lIns="0" tIns="0" rIns="0" bIns="0" rtlCol="0" anchor="t">
            <a:spAutoFit/>
          </a:bodyPr>
          <a:lstStyle/>
          <a:p>
            <a:pPr marL="0" lvl="0" indent="0" algn="l">
              <a:lnSpc>
                <a:spcPts val="10199"/>
              </a:lnSpc>
            </a:pPr>
            <a:r>
              <a:rPr lang="en-US" sz="8499" b="1">
                <a:solidFill>
                  <a:srgbClr val="FFFFFF"/>
                </a:solidFill>
                <a:latin typeface="Open Sans Bold"/>
                <a:ea typeface="Open Sans Bold"/>
                <a:cs typeface="Open Sans Bold"/>
                <a:sym typeface="Open Sans Bold"/>
              </a:rPr>
              <a:t>Herramienta a ocupar</a:t>
            </a:r>
          </a:p>
        </p:txBody>
      </p:sp>
      <p:sp>
        <p:nvSpPr>
          <p:cNvPr id="4" name="TextBox 4"/>
          <p:cNvSpPr txBox="1"/>
          <p:nvPr/>
        </p:nvSpPr>
        <p:spPr>
          <a:xfrm>
            <a:off x="1028700" y="4025848"/>
            <a:ext cx="10405429" cy="4901855"/>
          </a:xfrm>
          <a:prstGeom prst="rect">
            <a:avLst/>
          </a:prstGeom>
        </p:spPr>
        <p:txBody>
          <a:bodyPr lIns="0" tIns="0" rIns="0" bIns="0" rtlCol="0" anchor="t">
            <a:spAutoFit/>
          </a:bodyPr>
          <a:lstStyle/>
          <a:p>
            <a:pPr marL="500918" lvl="1" indent="-250459" algn="just">
              <a:lnSpc>
                <a:spcPts val="3480"/>
              </a:lnSpc>
              <a:buFont typeface="Arial"/>
              <a:buChar char="•"/>
            </a:pPr>
            <a:r>
              <a:rPr lang="es-MX" sz="2320" dirty="0">
                <a:solidFill>
                  <a:srgbClr val="FFFFFF"/>
                </a:solidFill>
                <a:latin typeface="Open Sans"/>
                <a:ea typeface="Open Sans"/>
                <a:cs typeface="Open Sans"/>
                <a:sym typeface="Open Sans"/>
              </a:rPr>
              <a:t>Laravel: Framework de PHP que utilizaremos para estructurar el </a:t>
            </a:r>
            <a:r>
              <a:rPr lang="es-MX" sz="2320" dirty="0" err="1">
                <a:solidFill>
                  <a:srgbClr val="FFFFFF"/>
                </a:solidFill>
                <a:latin typeface="Open Sans"/>
                <a:ea typeface="Open Sans"/>
                <a:cs typeface="Open Sans"/>
                <a:sym typeface="Open Sans"/>
              </a:rPr>
              <a:t>backend</a:t>
            </a:r>
            <a:r>
              <a:rPr lang="es-MX" sz="2320" dirty="0">
                <a:solidFill>
                  <a:srgbClr val="FFFFFF"/>
                </a:solidFill>
                <a:latin typeface="Open Sans"/>
                <a:ea typeface="Open Sans"/>
                <a:cs typeface="Open Sans"/>
                <a:sym typeface="Open Sans"/>
              </a:rPr>
              <a:t>, facilitando la creación de rutas, controladores y la integración con la base de datos.</a:t>
            </a:r>
          </a:p>
          <a:p>
            <a:pPr marL="500918" lvl="1" indent="-250459" algn="just">
              <a:lnSpc>
                <a:spcPts val="3480"/>
              </a:lnSpc>
              <a:buFont typeface="Arial"/>
              <a:buChar char="•"/>
            </a:pPr>
            <a:r>
              <a:rPr lang="es-MX" sz="2320" dirty="0">
                <a:solidFill>
                  <a:srgbClr val="FFFFFF"/>
                </a:solidFill>
                <a:latin typeface="Open Sans"/>
                <a:ea typeface="Open Sans"/>
                <a:cs typeface="Open Sans"/>
                <a:sym typeface="Open Sans"/>
              </a:rPr>
              <a:t>MySQL: Base de datos relacional administrada a través de </a:t>
            </a:r>
            <a:r>
              <a:rPr lang="es-MX" sz="2320" dirty="0" err="1">
                <a:solidFill>
                  <a:srgbClr val="FFFFFF"/>
                </a:solidFill>
                <a:latin typeface="Open Sans"/>
                <a:ea typeface="Open Sans"/>
                <a:cs typeface="Open Sans"/>
                <a:sym typeface="Open Sans"/>
              </a:rPr>
              <a:t>cPanel</a:t>
            </a:r>
            <a:r>
              <a:rPr lang="es-MX" sz="2320" dirty="0">
                <a:solidFill>
                  <a:srgbClr val="FFFFFF"/>
                </a:solidFill>
                <a:latin typeface="Open Sans"/>
                <a:ea typeface="Open Sans"/>
                <a:cs typeface="Open Sans"/>
                <a:sym typeface="Open Sans"/>
              </a:rPr>
              <a:t> para almacenar y gestionar productos, ventas y usuarios.</a:t>
            </a:r>
          </a:p>
          <a:p>
            <a:pPr marL="500918" lvl="1" indent="-250459" algn="just">
              <a:lnSpc>
                <a:spcPts val="3480"/>
              </a:lnSpc>
              <a:buFont typeface="Arial"/>
              <a:buChar char="•"/>
            </a:pPr>
            <a:r>
              <a:rPr lang="es-MX" sz="2320" dirty="0">
                <a:solidFill>
                  <a:srgbClr val="FFFFFF"/>
                </a:solidFill>
                <a:latin typeface="Open Sans"/>
                <a:ea typeface="Open Sans"/>
                <a:cs typeface="Open Sans"/>
                <a:sym typeface="Open Sans"/>
              </a:rPr>
              <a:t>Transbank API: Para procesar pagos electrónicos y ofrecer múltiples métodos de pago.</a:t>
            </a:r>
          </a:p>
          <a:p>
            <a:pPr marL="500918" lvl="1" indent="-250459" algn="just">
              <a:lnSpc>
                <a:spcPts val="3480"/>
              </a:lnSpc>
              <a:buFont typeface="Arial"/>
              <a:buChar char="•"/>
            </a:pPr>
            <a:r>
              <a:rPr lang="es-MX" sz="2320" dirty="0" err="1">
                <a:solidFill>
                  <a:srgbClr val="FFFFFF"/>
                </a:solidFill>
                <a:latin typeface="Open Sans"/>
                <a:ea typeface="Open Sans"/>
                <a:cs typeface="Open Sans"/>
                <a:sym typeface="Open Sans"/>
              </a:rPr>
              <a:t>cPanel</a:t>
            </a:r>
            <a:r>
              <a:rPr lang="es-MX" sz="2320" dirty="0">
                <a:solidFill>
                  <a:srgbClr val="FFFFFF"/>
                </a:solidFill>
                <a:latin typeface="Open Sans"/>
                <a:ea typeface="Open Sans"/>
                <a:cs typeface="Open Sans"/>
                <a:sym typeface="Open Sans"/>
              </a:rPr>
              <a:t>: Para gestionar el servidor y las bases de datos de manera centralizada.</a:t>
            </a:r>
          </a:p>
          <a:p>
            <a:pPr marL="500918" lvl="1" indent="-250459" algn="just">
              <a:lnSpc>
                <a:spcPts val="3480"/>
              </a:lnSpc>
              <a:buFont typeface="Arial"/>
              <a:buChar char="•"/>
            </a:pPr>
            <a:r>
              <a:rPr lang="es-MX" sz="2320" dirty="0">
                <a:solidFill>
                  <a:srgbClr val="FFFFFF"/>
                </a:solidFill>
                <a:latin typeface="Open Sans"/>
                <a:ea typeface="Open Sans"/>
                <a:cs typeface="Open Sans"/>
                <a:sym typeface="Open Sans"/>
              </a:rPr>
              <a:t>GitHub: Repositorio para gestionar el código y la colaboración entre los miembros del equipo, asegurando control de versiones y revisiones.</a:t>
            </a:r>
          </a:p>
        </p:txBody>
      </p:sp>
      <p:sp>
        <p:nvSpPr>
          <p:cNvPr id="5" name="AutoShape 5"/>
          <p:cNvSpPr/>
          <p:nvPr/>
        </p:nvSpPr>
        <p:spPr>
          <a:xfrm>
            <a:off x="1028700" y="9244012"/>
            <a:ext cx="9269393" cy="0"/>
          </a:xfrm>
          <a:prstGeom prst="line">
            <a:avLst/>
          </a:prstGeom>
          <a:ln w="28575" cap="rnd">
            <a:solidFill>
              <a:srgbClr val="FEFFFD"/>
            </a:solidFill>
            <a:prstDash val="solid"/>
            <a:headEnd type="none" w="sm" len="sm"/>
            <a:tailEnd type="none" w="sm" len="sm"/>
          </a:ln>
        </p:spPr>
        <p:txBody>
          <a:bodyPr/>
          <a:lstStyle/>
          <a:p>
            <a:endParaRPr lang="es-CL"/>
          </a:p>
        </p:txBody>
      </p:sp>
      <p:sp>
        <p:nvSpPr>
          <p:cNvPr id="6" name="AutoShape 6"/>
          <p:cNvSpPr/>
          <p:nvPr/>
        </p:nvSpPr>
        <p:spPr>
          <a:xfrm>
            <a:off x="1028700" y="3699630"/>
            <a:ext cx="9269393" cy="0"/>
          </a:xfrm>
          <a:prstGeom prst="line">
            <a:avLst/>
          </a:prstGeom>
          <a:ln w="28575" cap="rnd">
            <a:solidFill>
              <a:srgbClr val="FEFFFD"/>
            </a:solidFill>
            <a:prstDash val="solid"/>
            <a:headEnd type="none" w="sm" len="sm"/>
            <a:tailEnd type="none" w="sm" len="sm"/>
          </a:ln>
        </p:spPr>
        <p:txBody>
          <a:bodyPr/>
          <a:lstStyle/>
          <a:p>
            <a:endParaRPr lang="es-C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6529" y="0"/>
            <a:ext cx="13600038" cy="10287000"/>
          </a:xfrm>
          <a:custGeom>
            <a:avLst/>
            <a:gdLst/>
            <a:ahLst/>
            <a:cxnLst/>
            <a:rect l="l" t="t" r="r" b="b"/>
            <a:pathLst>
              <a:path w="13600038" h="10287000">
                <a:moveTo>
                  <a:pt x="0" y="0"/>
                </a:moveTo>
                <a:lnTo>
                  <a:pt x="13600039" y="0"/>
                </a:lnTo>
                <a:lnTo>
                  <a:pt x="13600039" y="10287000"/>
                </a:lnTo>
                <a:lnTo>
                  <a:pt x="0" y="10287000"/>
                </a:lnTo>
                <a:lnTo>
                  <a:pt x="0" y="0"/>
                </a:lnTo>
                <a:close/>
              </a:path>
            </a:pathLst>
          </a:custGeom>
          <a:blipFill>
            <a:blip r:embed="rId2"/>
            <a:stretch>
              <a:fillRect r="-852"/>
            </a:stretch>
          </a:blipFill>
        </p:spPr>
        <p:txBody>
          <a:bodyPr/>
          <a:lstStyle/>
          <a:p>
            <a:endParaRPr lang="es-CL"/>
          </a:p>
        </p:txBody>
      </p:sp>
      <p:sp>
        <p:nvSpPr>
          <p:cNvPr id="3" name="TextBox 3"/>
          <p:cNvSpPr txBox="1"/>
          <p:nvPr/>
        </p:nvSpPr>
        <p:spPr>
          <a:xfrm rot="5418357">
            <a:off x="13734699" y="3484818"/>
            <a:ext cx="5899998" cy="1003413"/>
          </a:xfrm>
          <a:prstGeom prst="rect">
            <a:avLst/>
          </a:prstGeom>
        </p:spPr>
        <p:txBody>
          <a:bodyPr lIns="0" tIns="0" rIns="0" bIns="0" rtlCol="0" anchor="t">
            <a:spAutoFit/>
          </a:bodyPr>
          <a:lstStyle/>
          <a:p>
            <a:pPr marL="0" lvl="0" indent="0" algn="l">
              <a:lnSpc>
                <a:spcPts val="7709"/>
              </a:lnSpc>
              <a:spcBef>
                <a:spcPct val="0"/>
              </a:spcBef>
            </a:pPr>
            <a:r>
              <a:rPr lang="en-US" sz="7008" b="1">
                <a:solidFill>
                  <a:srgbClr val="FFFFFF"/>
                </a:solidFill>
                <a:latin typeface="Open Sans Bold"/>
                <a:ea typeface="Open Sans Bold"/>
                <a:cs typeface="Open Sans Bold"/>
                <a:sym typeface="Open Sans Bold"/>
              </a:rPr>
              <a:t>C</a:t>
            </a:r>
            <a:r>
              <a:rPr lang="en-US" sz="7008" b="1" u="none">
                <a:solidFill>
                  <a:srgbClr val="FFFFFF"/>
                </a:solidFill>
                <a:latin typeface="Open Sans Bold"/>
                <a:ea typeface="Open Sans Bold"/>
                <a:cs typeface="Open Sans Bold"/>
                <a:sym typeface="Open Sans Bold"/>
              </a:rPr>
              <a:t>ronograma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889</Words>
  <Application>Microsoft Office PowerPoint</Application>
  <PresentationFormat>Personalizado</PresentationFormat>
  <Paragraphs>62</Paragraphs>
  <Slides>11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Open Sans Bold</vt:lpstr>
      <vt:lpstr>Roboto Bold</vt:lpstr>
      <vt:lpstr>Barlow</vt:lpstr>
      <vt:lpstr>Open Sans</vt:lpstr>
      <vt:lpstr>Arial</vt:lpstr>
      <vt:lpstr>Barlow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Almacén</dc:title>
  <cp:lastModifiedBy>simon eduardo</cp:lastModifiedBy>
  <cp:revision>2</cp:revision>
  <dcterms:created xsi:type="dcterms:W3CDTF">2006-08-16T00:00:00Z</dcterms:created>
  <dcterms:modified xsi:type="dcterms:W3CDTF">2024-09-12T02:28:28Z</dcterms:modified>
  <dc:identifier>DAGQe9h28eQ</dc:identifier>
</cp:coreProperties>
</file>